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4" r:id="rId3"/>
    <p:sldId id="258" r:id="rId4"/>
    <p:sldId id="265" r:id="rId5"/>
    <p:sldId id="278" r:id="rId6"/>
    <p:sldId id="282" r:id="rId7"/>
    <p:sldId id="279" r:id="rId8"/>
    <p:sldId id="283" r:id="rId9"/>
    <p:sldId id="280" r:id="rId10"/>
    <p:sldId id="281" r:id="rId11"/>
    <p:sldId id="284" r:id="rId12"/>
    <p:sldId id="290" r:id="rId13"/>
    <p:sldId id="292" r:id="rId14"/>
    <p:sldId id="293" r:id="rId15"/>
    <p:sldId id="294" r:id="rId16"/>
    <p:sldId id="289" r:id="rId17"/>
    <p:sldId id="295" r:id="rId18"/>
    <p:sldId id="285" r:id="rId19"/>
    <p:sldId id="296" r:id="rId20"/>
    <p:sldId id="297" r:id="rId21"/>
    <p:sldId id="298" r:id="rId22"/>
    <p:sldId id="299" r:id="rId23"/>
    <p:sldId id="300" r:id="rId24"/>
    <p:sldId id="286" r:id="rId25"/>
    <p:sldId id="301" r:id="rId26"/>
    <p:sldId id="287" r:id="rId27"/>
    <p:sldId id="302" r:id="rId28"/>
    <p:sldId id="303" r:id="rId29"/>
    <p:sldId id="288" r:id="rId30"/>
    <p:sldId id="304" r:id="rId31"/>
    <p:sldId id="305" r:id="rId32"/>
    <p:sldId id="30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3B41"/>
    <a:srgbClr val="4C5A5F"/>
    <a:srgbClr val="57666B"/>
    <a:srgbClr val="7E8F91"/>
    <a:srgbClr val="99ACAD"/>
    <a:srgbClr val="3C494F"/>
    <a:srgbClr val="647476"/>
    <a:srgbClr val="8E9FA2"/>
    <a:srgbClr val="B0C3C4"/>
    <a:srgbClr val="4F49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9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D8A22F-5AB3-8E41-AEDE-A7D79EE396D5}" type="datetimeFigureOut">
              <a:rPr kumimoji="1" lang="zh-CN" altLang="en-US" smtClean="0"/>
              <a:t>16/4/18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1A76F2-5B59-8546-9145-BCF8E94F89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452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5DEA5-EA8C-E247-97ED-C4C8E7E2D762}" type="datetimeFigureOut">
              <a:rPr kumimoji="1" lang="zh-CN" altLang="en-US" smtClean="0"/>
              <a:t>16/4/18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9E30B-D173-2A41-8755-CC3967A2B5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62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0A9E2-DC08-0047-A3FE-F628368B51E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58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0A9E2-DC08-0047-A3FE-F628368B51E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583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0A9E2-DC08-0047-A3FE-F628368B51E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58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0A9E2-DC08-0047-A3FE-F628368B51E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5832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0A9E2-DC08-0047-A3FE-F628368B51E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583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0A9E2-DC08-0047-A3FE-F628368B51E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583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60A9E2-DC08-0047-A3FE-F628368B51E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458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直线连接符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椭圆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幻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86BB73A-582F-4420-9A14-CB10A2B2E5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直线连接符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椭圆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椭圆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8" name="直线连接符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椭圆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椭圆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直线连接符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内容占位符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线连接符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直线连接符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内容占位符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26" name="内容占位符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25" name="椭圆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椭圆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标题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直线连接符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内容占位符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二级</a:t>
            </a:r>
          </a:p>
          <a:p>
            <a:pPr lvl="2" eaLnBrk="1" latinLnBrk="0" hangingPunct="1"/>
            <a:r>
              <a:rPr lang="zh-CN" altLang="en-US" smtClean="0"/>
              <a:t>三级</a:t>
            </a:r>
          </a:p>
          <a:p>
            <a:pPr lvl="3" eaLnBrk="1" latinLnBrk="0" hangingPunct="1"/>
            <a:r>
              <a:rPr lang="zh-CN" altLang="en-US" smtClean="0"/>
              <a:t>四级</a:t>
            </a:r>
          </a:p>
          <a:p>
            <a:pPr lvl="4" eaLnBrk="1" latinLnBrk="0" hangingPunct="1"/>
            <a:r>
              <a:rPr lang="zh-CN" altLang="en-US" smtClean="0"/>
              <a:t>五级</a:t>
            </a:r>
            <a:endParaRPr kumimoji="0" lang="en-US"/>
          </a:p>
        </p:txBody>
      </p:sp>
      <p:sp>
        <p:nvSpPr>
          <p:cNvPr id="10" name="椭圆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椭圆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直线连接符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椭圆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椭圆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将图片拖动到占位符，或单击添加图标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16/4/18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直线连接符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椭圆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椭圆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幻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二级</a:t>
            </a:r>
          </a:p>
          <a:p>
            <a:pPr lvl="2" eaLnBrk="1" latinLnBrk="0" hangingPunct="1"/>
            <a:r>
              <a:rPr kumimoji="0" lang="zh-CN" altLang="en-US" smtClean="0"/>
              <a:t>三级</a:t>
            </a:r>
          </a:p>
          <a:p>
            <a:pPr lvl="3" eaLnBrk="1" latinLnBrk="0" hangingPunct="1"/>
            <a:r>
              <a:rPr kumimoji="0" lang="zh-CN" altLang="en-US" smtClean="0"/>
              <a:t>四级</a:t>
            </a:r>
          </a:p>
          <a:p>
            <a:pPr lvl="4" eaLnBrk="1" latinLnBrk="0" hangingPunct="1"/>
            <a:r>
              <a:rPr kumimoji="0" lang="zh-CN" altLang="en-US" smtClean="0"/>
              <a:t>五级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zhanghonglun.cn/ppd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openxmlformats.org/officeDocument/2006/relationships/image" Target="../media/image22.png"/><Relationship Id="rId21" Type="http://schemas.openxmlformats.org/officeDocument/2006/relationships/image" Target="../media/image23.png"/><Relationship Id="rId22" Type="http://schemas.openxmlformats.org/officeDocument/2006/relationships/image" Target="../media/image24.png"/><Relationship Id="rId23" Type="http://schemas.openxmlformats.org/officeDocument/2006/relationships/image" Target="../media/image25.png"/><Relationship Id="rId24" Type="http://schemas.openxmlformats.org/officeDocument/2006/relationships/image" Target="../media/image26.png"/><Relationship Id="rId25" Type="http://schemas.openxmlformats.org/officeDocument/2006/relationships/image" Target="../media/image27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png"/><Relationship Id="rId17" Type="http://schemas.openxmlformats.org/officeDocument/2006/relationships/image" Target="../media/image19.png"/><Relationship Id="rId18" Type="http://schemas.openxmlformats.org/officeDocument/2006/relationships/image" Target="../media/image20.png"/><Relationship Id="rId1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20" Type="http://schemas.openxmlformats.org/officeDocument/2006/relationships/image" Target="../media/image33.png"/><Relationship Id="rId21" Type="http://schemas.openxmlformats.org/officeDocument/2006/relationships/image" Target="../media/image34.png"/><Relationship Id="rId22" Type="http://schemas.openxmlformats.org/officeDocument/2006/relationships/image" Target="../media/image35.png"/><Relationship Id="rId23" Type="http://schemas.openxmlformats.org/officeDocument/2006/relationships/image" Target="../media/image36.png"/><Relationship Id="rId24" Type="http://schemas.openxmlformats.org/officeDocument/2006/relationships/image" Target="../media/image37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4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98968" y="3918726"/>
            <a:ext cx="6400800" cy="1037837"/>
          </a:xfrm>
        </p:spPr>
        <p:txBody>
          <a:bodyPr>
            <a:normAutofit/>
          </a:bodyPr>
          <a:lstStyle/>
          <a:p>
            <a:r>
              <a:rPr kumimoji="1" lang="zh-CN" altLang="en-US" sz="2000" dirty="0">
                <a:solidFill>
                  <a:srgbClr val="C8C8C8"/>
                </a:solidFill>
                <a:latin typeface="仿宋"/>
                <a:ea typeface="仿宋"/>
                <a:cs typeface="仿宋"/>
              </a:rPr>
              <a:t>舆情</a:t>
            </a:r>
            <a:r>
              <a:rPr kumimoji="1" lang="en-US" altLang="zh-CN" sz="2000" dirty="0">
                <a:solidFill>
                  <a:srgbClr val="C8C8C8"/>
                </a:solidFill>
                <a:latin typeface="仿宋"/>
                <a:ea typeface="仿宋"/>
                <a:cs typeface="仿宋"/>
              </a:rPr>
              <a:t> </a:t>
            </a:r>
            <a:r>
              <a:rPr kumimoji="1" lang="zh-CN" altLang="en-US" sz="2000" dirty="0">
                <a:solidFill>
                  <a:srgbClr val="C8C8C8"/>
                </a:solidFill>
                <a:latin typeface="仿宋"/>
                <a:ea typeface="仿宋"/>
                <a:cs typeface="仿宋"/>
              </a:rPr>
              <a:t>数据</a:t>
            </a:r>
            <a:r>
              <a:rPr kumimoji="1" lang="en-US" altLang="zh-CN" sz="2000" dirty="0">
                <a:solidFill>
                  <a:srgbClr val="C8C8C8"/>
                </a:solidFill>
                <a:latin typeface="仿宋"/>
                <a:ea typeface="仿宋"/>
                <a:cs typeface="仿宋"/>
              </a:rPr>
              <a:t> </a:t>
            </a:r>
            <a:r>
              <a:rPr kumimoji="1" lang="zh-CN" altLang="en-US" sz="2000" dirty="0">
                <a:solidFill>
                  <a:srgbClr val="C8C8C8"/>
                </a:solidFill>
                <a:latin typeface="仿宋"/>
                <a:ea typeface="仿宋"/>
                <a:cs typeface="仿宋"/>
              </a:rPr>
              <a:t>分析</a:t>
            </a:r>
            <a:r>
              <a:rPr kumimoji="1" lang="en-US" altLang="zh-CN" sz="2000" dirty="0">
                <a:solidFill>
                  <a:srgbClr val="C8C8C8"/>
                </a:solidFill>
                <a:latin typeface="仿宋"/>
                <a:ea typeface="仿宋"/>
                <a:cs typeface="仿宋"/>
              </a:rPr>
              <a:t> </a:t>
            </a:r>
            <a:r>
              <a:rPr kumimoji="1" lang="zh-CN" altLang="en-US" sz="2000" dirty="0" smtClean="0">
                <a:solidFill>
                  <a:srgbClr val="C8C8C8"/>
                </a:solidFill>
                <a:latin typeface="仿宋"/>
                <a:ea typeface="仿宋"/>
                <a:cs typeface="仿宋"/>
              </a:rPr>
              <a:t>可视化</a:t>
            </a:r>
            <a:endParaRPr kumimoji="1" lang="zh-CN" altLang="en-US" sz="2000" dirty="0">
              <a:solidFill>
                <a:srgbClr val="C8C8C8"/>
              </a:solidFill>
              <a:latin typeface="仿宋"/>
              <a:ea typeface="仿宋"/>
              <a:cs typeface="仿宋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63392" y="2578100"/>
            <a:ext cx="8096724" cy="1058680"/>
          </a:xfrm>
        </p:spPr>
        <p:txBody>
          <a:bodyPr>
            <a:noAutofit/>
          </a:bodyPr>
          <a:lstStyle/>
          <a:p>
            <a:r>
              <a:rPr kumimoji="1" lang="en-US" altLang="zh-CN" sz="3600" dirty="0" smtClean="0">
                <a:ea typeface="Hiragino Sans GB W3"/>
                <a:cs typeface="Hiragino Sans GB W3"/>
              </a:rPr>
              <a:t>P2P</a:t>
            </a:r>
            <a:r>
              <a:rPr kumimoji="1" lang="zh-CN" altLang="en-US" sz="3600" dirty="0">
                <a:latin typeface="Hiragino Sans GB W3"/>
                <a:ea typeface="Hiragino Sans GB W3"/>
                <a:cs typeface="Hiragino Sans GB W3"/>
              </a:rPr>
              <a:t>网贷深度透视</a:t>
            </a:r>
            <a:endParaRPr kumimoji="1" lang="zh-CN" altLang="en-US" sz="3600" dirty="0">
              <a:latin typeface="Adobe Garamond Pro"/>
              <a:cs typeface="Adobe Garamond Pro"/>
            </a:endParaRPr>
          </a:p>
        </p:txBody>
      </p:sp>
    </p:spTree>
    <p:extLst>
      <p:ext uri="{BB962C8B-B14F-4D97-AF65-F5344CB8AC3E}">
        <p14:creationId xmlns:p14="http://schemas.microsoft.com/office/powerpoint/2010/main" val="301197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右中括号 3"/>
          <p:cNvSpPr/>
          <p:nvPr/>
        </p:nvSpPr>
        <p:spPr>
          <a:xfrm>
            <a:off x="1949675" y="1507820"/>
            <a:ext cx="405842" cy="4453873"/>
          </a:xfrm>
          <a:prstGeom prst="rightBracket">
            <a:avLst/>
          </a:prstGeom>
          <a:noFill/>
          <a:ln w="28575" cmpd="sng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296" y="5182738"/>
            <a:ext cx="838888" cy="6869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43" y="1718271"/>
            <a:ext cx="777418" cy="7286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06" y="3563338"/>
            <a:ext cx="735355" cy="7085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9133" y="246514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主数据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9" name="罐形 8"/>
          <p:cNvSpPr/>
          <p:nvPr/>
        </p:nvSpPr>
        <p:spPr>
          <a:xfrm>
            <a:off x="1222676" y="3453328"/>
            <a:ext cx="1013412" cy="435277"/>
          </a:xfrm>
          <a:prstGeom prst="can">
            <a:avLst>
              <a:gd name="adj" fmla="val 2905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500" dirty="0" smtClean="0">
                <a:latin typeface="华文楷体"/>
                <a:ea typeface="华文楷体"/>
                <a:cs typeface="华文楷体"/>
              </a:rPr>
              <a:t>新闻数据</a:t>
            </a:r>
          </a:p>
        </p:txBody>
      </p:sp>
      <p:sp>
        <p:nvSpPr>
          <p:cNvPr id="10" name="罐形 9"/>
          <p:cNvSpPr/>
          <p:nvPr/>
        </p:nvSpPr>
        <p:spPr>
          <a:xfrm>
            <a:off x="1222676" y="3967322"/>
            <a:ext cx="1013412" cy="435277"/>
          </a:xfrm>
          <a:prstGeom prst="can">
            <a:avLst>
              <a:gd name="adj" fmla="val 2905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500" dirty="0" smtClean="0">
                <a:latin typeface="华文楷体"/>
                <a:ea typeface="华文楷体"/>
                <a:cs typeface="华文楷体"/>
              </a:rPr>
              <a:t>评论数据</a:t>
            </a:r>
          </a:p>
        </p:txBody>
      </p:sp>
      <p:sp>
        <p:nvSpPr>
          <p:cNvPr id="11" name="罐形 10"/>
          <p:cNvSpPr/>
          <p:nvPr/>
        </p:nvSpPr>
        <p:spPr>
          <a:xfrm>
            <a:off x="1222676" y="5150303"/>
            <a:ext cx="1013412" cy="733124"/>
          </a:xfrm>
          <a:prstGeom prst="can">
            <a:avLst>
              <a:gd name="adj" fmla="val 2905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/>
            <a:r>
              <a:rPr kumimoji="1" lang="zh-CN" altLang="en-US" sz="1500" dirty="0" smtClean="0">
                <a:latin typeface="华文楷体"/>
                <a:ea typeface="华文楷体"/>
                <a:cs typeface="华文楷体"/>
              </a:rPr>
              <a:t>平台指标</a:t>
            </a:r>
          </a:p>
          <a:p>
            <a:pPr algn="just"/>
            <a:r>
              <a:rPr kumimoji="1" lang="zh-CN" altLang="zh-CN" sz="1500" dirty="0" smtClean="0">
                <a:latin typeface="华文楷体"/>
                <a:ea typeface="华文楷体"/>
                <a:cs typeface="华文楷体"/>
              </a:rPr>
              <a:t>（</a:t>
            </a:r>
            <a:r>
              <a:rPr kumimoji="1" lang="en-US" altLang="zh-CN" sz="1500" dirty="0" smtClean="0">
                <a:latin typeface="华文楷体"/>
                <a:ea typeface="华文楷体"/>
                <a:cs typeface="华文楷体"/>
              </a:rPr>
              <a:t>16</a:t>
            </a:r>
            <a:r>
              <a:rPr kumimoji="1" lang="zh-CN" altLang="en-US" sz="1500" dirty="0" smtClean="0">
                <a:latin typeface="华文楷体"/>
                <a:ea typeface="华文楷体"/>
                <a:cs typeface="华文楷体"/>
              </a:rPr>
              <a:t>项）</a:t>
            </a:r>
          </a:p>
        </p:txBody>
      </p:sp>
      <p:sp>
        <p:nvSpPr>
          <p:cNvPr id="12" name="罐形 11"/>
          <p:cNvSpPr/>
          <p:nvPr/>
        </p:nvSpPr>
        <p:spPr>
          <a:xfrm>
            <a:off x="1200142" y="1602152"/>
            <a:ext cx="1013412" cy="435277"/>
          </a:xfrm>
          <a:prstGeom prst="can">
            <a:avLst>
              <a:gd name="adj" fmla="val 2905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500" dirty="0" smtClean="0">
                <a:latin typeface="华文楷体"/>
                <a:ea typeface="华文楷体"/>
                <a:cs typeface="华文楷体"/>
              </a:rPr>
              <a:t>基本信息</a:t>
            </a:r>
          </a:p>
        </p:txBody>
      </p:sp>
      <p:sp>
        <p:nvSpPr>
          <p:cNvPr id="13" name="罐形 12"/>
          <p:cNvSpPr/>
          <p:nvPr/>
        </p:nvSpPr>
        <p:spPr>
          <a:xfrm>
            <a:off x="1222676" y="2124147"/>
            <a:ext cx="1013412" cy="435277"/>
          </a:xfrm>
          <a:prstGeom prst="can">
            <a:avLst>
              <a:gd name="adj" fmla="val 29053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zh-CN" altLang="en-US" sz="1500" dirty="0" smtClean="0">
                <a:latin typeface="华文楷体"/>
                <a:ea typeface="华文楷体"/>
                <a:cs typeface="华文楷体"/>
              </a:rPr>
              <a:t>公司事记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7276469" y="1507819"/>
            <a:ext cx="1496641" cy="4687371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436" y="5162632"/>
            <a:ext cx="1010634" cy="79906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488617" y="4704174"/>
            <a:ext cx="1095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智能分析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66889" y="3107703"/>
            <a:ext cx="115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决策管理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197203" y="1648617"/>
            <a:ext cx="1932803" cy="113426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空间分析</a:t>
            </a:r>
            <a:endParaRPr kumimoji="1" lang="en-US" altLang="zh-CN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点模式分析</a:t>
            </a:r>
            <a:endParaRPr kumimoji="1" lang="en-US" altLang="zh-CN" sz="1600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关联挖掘</a:t>
            </a:r>
            <a:endParaRPr kumimoji="1" lang="en-US" altLang="zh-CN" sz="1600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预测分析</a:t>
            </a:r>
            <a:endParaRPr kumimoji="1" lang="en-US" altLang="zh-CN" sz="1600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 algn="ctr">
              <a:buFont typeface="Arial"/>
              <a:buChar char="•"/>
            </a:pPr>
            <a:endParaRPr kumimoji="1" lang="zh-CN" altLang="en-US" dirty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231483" y="3314920"/>
            <a:ext cx="1932803" cy="1147369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文本挖掘</a:t>
            </a:r>
            <a:endParaRPr kumimoji="1" lang="en-US" altLang="zh-CN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en-US" altLang="zh-CN" sz="1600" dirty="0">
                <a:solidFill>
                  <a:schemeClr val="tx1"/>
                </a:solidFill>
                <a:ea typeface="华文楷体"/>
                <a:cs typeface="华文楷体"/>
              </a:rPr>
              <a:t>LDA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主题模型</a:t>
            </a:r>
            <a:endParaRPr kumimoji="1" lang="en-US" altLang="zh-CN" sz="1600" dirty="0" smtClean="0">
              <a:solidFill>
                <a:schemeClr val="tx1"/>
              </a:solidFill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关键词提取</a:t>
            </a:r>
            <a:endParaRPr kumimoji="1" lang="en-US" altLang="zh-CN" sz="1600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舆情评估</a:t>
            </a:r>
            <a:endParaRPr kumimoji="1" lang="zh-CN" altLang="en-US" sz="1600" dirty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231483" y="5001136"/>
            <a:ext cx="1932804" cy="115868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时序分析</a:t>
            </a:r>
            <a:endParaRPr kumimoji="1" lang="en-US" altLang="zh-CN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相似性度量</a:t>
            </a:r>
            <a:endParaRPr kumimoji="1" lang="en-US" altLang="zh-CN" sz="1600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序列挖掘</a:t>
            </a:r>
            <a:endParaRPr kumimoji="1" lang="en-US" altLang="zh-CN" sz="1600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峰值检测</a:t>
            </a:r>
            <a:endParaRPr kumimoji="1" lang="en-US" altLang="zh-CN" sz="1600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marL="285750" indent="-285750" algn="ctr">
              <a:buFont typeface="Arial"/>
              <a:buChar char="•"/>
            </a:pPr>
            <a:endParaRPr kumimoji="1" lang="zh-CN" altLang="en-US" dirty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767042" y="4208954"/>
            <a:ext cx="982837" cy="1147369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平台推荐</a:t>
            </a:r>
            <a:endParaRPr kumimoji="1" lang="en-US" altLang="zh-CN" sz="2000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5761454" y="2176429"/>
            <a:ext cx="988425" cy="1147369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知识</a:t>
            </a:r>
            <a:endParaRPr kumimoji="1" lang="en-US" altLang="zh-CN" sz="2000" dirty="0" smtClean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sz="2000" dirty="0" smtClean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图谱</a:t>
            </a:r>
            <a:endParaRPr kumimoji="1" lang="zh-CN" altLang="en-US" sz="2000" dirty="0">
              <a:solidFill>
                <a:schemeClr val="tx1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23" name="直线箭头连接符 22"/>
          <p:cNvCxnSpPr/>
          <p:nvPr/>
        </p:nvCxnSpPr>
        <p:spPr>
          <a:xfrm>
            <a:off x="2355517" y="2220540"/>
            <a:ext cx="841686" cy="0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2389797" y="3918906"/>
            <a:ext cx="841686" cy="0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/>
          <p:nvPr/>
        </p:nvCxnSpPr>
        <p:spPr>
          <a:xfrm>
            <a:off x="2389797" y="5580480"/>
            <a:ext cx="841686" cy="0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22" idx="1"/>
          </p:cNvCxnSpPr>
          <p:nvPr/>
        </p:nvCxnSpPr>
        <p:spPr>
          <a:xfrm>
            <a:off x="5164287" y="2176429"/>
            <a:ext cx="597167" cy="573685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19" idx="3"/>
            <a:endCxn id="22" idx="1"/>
          </p:cNvCxnSpPr>
          <p:nvPr/>
        </p:nvCxnSpPr>
        <p:spPr>
          <a:xfrm flipV="1">
            <a:off x="5164286" y="2750114"/>
            <a:ext cx="597168" cy="1138491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20" idx="3"/>
            <a:endCxn id="21" idx="1"/>
          </p:cNvCxnSpPr>
          <p:nvPr/>
        </p:nvCxnSpPr>
        <p:spPr>
          <a:xfrm flipV="1">
            <a:off x="5164287" y="4782639"/>
            <a:ext cx="602755" cy="797841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19" idx="3"/>
            <a:endCxn id="21" idx="1"/>
          </p:cNvCxnSpPr>
          <p:nvPr/>
        </p:nvCxnSpPr>
        <p:spPr>
          <a:xfrm>
            <a:off x="5164286" y="3888605"/>
            <a:ext cx="602756" cy="894034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>
            <a:off x="5130006" y="1820803"/>
            <a:ext cx="2146463" cy="0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/>
          <p:nvPr/>
        </p:nvCxnSpPr>
        <p:spPr>
          <a:xfrm>
            <a:off x="5164286" y="3888605"/>
            <a:ext cx="2146463" cy="0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>
            <a:off x="5183136" y="5883427"/>
            <a:ext cx="2146463" cy="0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>
            <a:off x="6749879" y="2750114"/>
            <a:ext cx="526590" cy="0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/>
          <p:nvPr/>
        </p:nvCxnSpPr>
        <p:spPr>
          <a:xfrm>
            <a:off x="6749879" y="4782639"/>
            <a:ext cx="526590" cy="0"/>
          </a:xfrm>
          <a:prstGeom prst="straightConnector1">
            <a:avLst/>
          </a:prstGeom>
          <a:ln w="28575" cmpd="sng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521069" y="1643439"/>
            <a:ext cx="1154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知识发现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445" y="2057772"/>
            <a:ext cx="1087547" cy="7768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185" y="3310981"/>
            <a:ext cx="748358" cy="553384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36515" y="4978175"/>
            <a:ext cx="713608" cy="52768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5925" y="1755258"/>
            <a:ext cx="707298" cy="40587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8775" y="3528516"/>
            <a:ext cx="1072285" cy="950459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171983" y="42686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文本数据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02842" y="588771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时序数据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45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数据分析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</p:spTree>
    <p:extLst>
      <p:ext uri="{BB962C8B-B14F-4D97-AF65-F5344CB8AC3E}">
        <p14:creationId xmlns:p14="http://schemas.microsoft.com/office/powerpoint/2010/main" val="285024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数据分析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文本处理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9493" y="2411137"/>
            <a:ext cx="1202537" cy="4803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华文楷体"/>
                <a:ea typeface="华文楷体"/>
                <a:cs typeface="华文楷体"/>
              </a:rPr>
              <a:t>中文分词</a:t>
            </a:r>
            <a:endParaRPr kumimoji="1" lang="en-US" altLang="zh-CN" sz="1600" dirty="0" smtClean="0">
              <a:solidFill>
                <a:srgbClr val="FFFF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97016" y="2410851"/>
            <a:ext cx="1202536" cy="4803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华文楷体"/>
                <a:ea typeface="华文楷体"/>
                <a:cs typeface="华文楷体"/>
              </a:rPr>
              <a:t>移除停用词</a:t>
            </a:r>
            <a:endParaRPr kumimoji="1" lang="en-US" altLang="zh-CN" sz="1600" dirty="0" smtClean="0">
              <a:solidFill>
                <a:srgbClr val="FFFF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87827" y="1895506"/>
            <a:ext cx="234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ea typeface="华文楷体"/>
                <a:cs typeface="华文楷体"/>
              </a:rPr>
              <a:t>基本处理：</a:t>
            </a:r>
            <a:r>
              <a:rPr kumimoji="1" lang="en-US" altLang="zh-CN" dirty="0" smtClean="0">
                <a:solidFill>
                  <a:schemeClr val="accent1"/>
                </a:solidFill>
                <a:ea typeface="华文楷体"/>
                <a:cs typeface="华文楷体"/>
              </a:rPr>
              <a:t>Jieba</a:t>
            </a:r>
            <a:r>
              <a:rPr kumimoji="1" lang="zh-CN" altLang="en-US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分词</a:t>
            </a:r>
            <a:endParaRPr kumimoji="1"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63167" y="3206719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ea typeface="华文楷体"/>
                <a:cs typeface="华文楷体"/>
              </a:rPr>
              <a:t>核心处理：</a:t>
            </a:r>
            <a:r>
              <a:rPr kumimoji="1" lang="en-US" altLang="zh-CN" dirty="0" smtClean="0">
                <a:solidFill>
                  <a:srgbClr val="D16349"/>
                </a:solidFill>
                <a:ea typeface="华文楷体"/>
                <a:cs typeface="华文楷体"/>
              </a:rPr>
              <a:t>Word2Vec</a:t>
            </a:r>
            <a:endParaRPr kumimoji="1" lang="zh-CN" altLang="en-US" dirty="0">
              <a:solidFill>
                <a:srgbClr val="D16349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67332" y="2411137"/>
            <a:ext cx="1202536" cy="4803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华文楷体"/>
                <a:ea typeface="华文楷体"/>
                <a:cs typeface="华文楷体"/>
              </a:rPr>
              <a:t>词性分类</a:t>
            </a:r>
            <a:endParaRPr kumimoji="1" lang="en-US" altLang="zh-CN" sz="1600" dirty="0" smtClean="0">
              <a:solidFill>
                <a:srgbClr val="FFFF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70195" y="2411137"/>
            <a:ext cx="1202536" cy="4803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华文楷体"/>
                <a:ea typeface="华文楷体"/>
                <a:cs typeface="华文楷体"/>
              </a:rPr>
              <a:t>语义分析</a:t>
            </a:r>
            <a:endParaRPr kumimoji="1" lang="en-US" altLang="zh-CN" sz="1600" dirty="0" smtClean="0">
              <a:solidFill>
                <a:srgbClr val="FFFF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160727" y="2410851"/>
            <a:ext cx="1202536" cy="4803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latin typeface="华文楷体"/>
                <a:ea typeface="华文楷体"/>
                <a:cs typeface="华文楷体"/>
              </a:rPr>
              <a:t>关键词提取</a:t>
            </a:r>
            <a:endParaRPr kumimoji="1" lang="en-US" altLang="zh-CN" sz="1600" dirty="0" smtClean="0">
              <a:solidFill>
                <a:srgbClr val="FFFFFF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38348" y="3713198"/>
            <a:ext cx="1296117" cy="4803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FFFFFF"/>
                </a:solidFill>
                <a:ea typeface="华文楷体"/>
                <a:cs typeface="华文楷体"/>
              </a:rPr>
              <a:t>Word2Vec</a:t>
            </a:r>
          </a:p>
        </p:txBody>
      </p:sp>
      <p:sp>
        <p:nvSpPr>
          <p:cNvPr id="28" name="矩形 27"/>
          <p:cNvSpPr/>
          <p:nvPr/>
        </p:nvSpPr>
        <p:spPr>
          <a:xfrm>
            <a:off x="3967332" y="3713198"/>
            <a:ext cx="1296117" cy="4803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smtClean="0">
                <a:solidFill>
                  <a:srgbClr val="FFFFFF"/>
                </a:solidFill>
                <a:ea typeface="华文楷体"/>
                <a:cs typeface="华文楷体"/>
              </a:rPr>
              <a:t>Doc2Vec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17891" y="3713198"/>
            <a:ext cx="1602863" cy="48033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>
                <a:solidFill>
                  <a:srgbClr val="FFFFFF"/>
                </a:solidFill>
                <a:ea typeface="华文楷体"/>
                <a:cs typeface="华文楷体"/>
              </a:rPr>
              <a:t>Platform2Vec</a:t>
            </a:r>
          </a:p>
        </p:txBody>
      </p:sp>
      <p:cxnSp>
        <p:nvCxnSpPr>
          <p:cNvPr id="30" name="直线连接符 29"/>
          <p:cNvCxnSpPr>
            <a:stCxn id="5" idx="3"/>
            <a:endCxn id="6" idx="1"/>
          </p:cNvCxnSpPr>
          <p:nvPr/>
        </p:nvCxnSpPr>
        <p:spPr>
          <a:xfrm flipV="1">
            <a:off x="1972030" y="2651019"/>
            <a:ext cx="424986" cy="28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/>
          <p:cNvCxnSpPr>
            <a:stCxn id="6" idx="3"/>
            <a:endCxn id="23" idx="1"/>
          </p:cNvCxnSpPr>
          <p:nvPr/>
        </p:nvCxnSpPr>
        <p:spPr>
          <a:xfrm>
            <a:off x="3599552" y="2651019"/>
            <a:ext cx="367780" cy="28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>
            <a:stCxn id="23" idx="3"/>
            <a:endCxn id="24" idx="1"/>
          </p:cNvCxnSpPr>
          <p:nvPr/>
        </p:nvCxnSpPr>
        <p:spPr>
          <a:xfrm>
            <a:off x="5169868" y="2651305"/>
            <a:ext cx="40032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/>
          <p:cNvCxnSpPr>
            <a:stCxn id="24" idx="3"/>
            <a:endCxn id="25" idx="1"/>
          </p:cNvCxnSpPr>
          <p:nvPr/>
        </p:nvCxnSpPr>
        <p:spPr>
          <a:xfrm flipV="1">
            <a:off x="6772731" y="2651019"/>
            <a:ext cx="387996" cy="28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41"/>
          <p:cNvCxnSpPr>
            <a:stCxn id="27" idx="3"/>
            <a:endCxn id="28" idx="1"/>
          </p:cNvCxnSpPr>
          <p:nvPr/>
        </p:nvCxnSpPr>
        <p:spPr>
          <a:xfrm>
            <a:off x="2934465" y="3953366"/>
            <a:ext cx="103286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/>
          <p:cNvCxnSpPr>
            <a:stCxn id="28" idx="3"/>
            <a:endCxn id="29" idx="1"/>
          </p:cNvCxnSpPr>
          <p:nvPr/>
        </p:nvCxnSpPr>
        <p:spPr>
          <a:xfrm>
            <a:off x="5263449" y="3953366"/>
            <a:ext cx="95444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971780" y="4419411"/>
            <a:ext cx="7165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ea typeface="华文楷体"/>
                <a:cs typeface="华文楷体"/>
              </a:rPr>
              <a:t>Word2Vec</a:t>
            </a:r>
            <a:r>
              <a:rPr kumimoji="1" lang="zh-CN" altLang="en-US" dirty="0" smtClean="0">
                <a:ea typeface="华文楷体"/>
                <a:cs typeface="华文楷体"/>
              </a:rPr>
              <a:t>基于词语的</a:t>
            </a:r>
            <a:r>
              <a:rPr kumimoji="1" lang="zh-CN" altLang="en-US" dirty="0" smtClean="0">
                <a:solidFill>
                  <a:srgbClr val="D16349"/>
                </a:solidFill>
                <a:ea typeface="华文楷体"/>
                <a:cs typeface="华文楷体"/>
              </a:rPr>
              <a:t>共现关系</a:t>
            </a:r>
            <a:r>
              <a:rPr kumimoji="1" lang="zh-CN" altLang="en-US" dirty="0" smtClean="0">
                <a:ea typeface="华文楷体"/>
                <a:cs typeface="华文楷体"/>
              </a:rPr>
              <a:t>，将词语训练为高维词向量，从而能更好地刻画词语所蕴含的语义以及词语之间的相似性</a:t>
            </a:r>
            <a:endParaRPr kumimoji="1" lang="zh-CN" altLang="en-US" dirty="0">
              <a:solidFill>
                <a:srgbClr val="D16349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00174" y="5242437"/>
            <a:ext cx="716580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将全部文本数据作为语料库</a:t>
            </a:r>
            <a:endParaRPr kumimoji="1" lang="en-US" altLang="zh-CN" sz="1600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使用</a:t>
            </a:r>
            <a:r>
              <a:rPr kumimoji="1" lang="en-US" altLang="zh-CN" sz="1600" dirty="0" smtClean="0">
                <a:latin typeface="华文楷体"/>
                <a:ea typeface="华文楷体"/>
                <a:cs typeface="华文楷体"/>
              </a:rPr>
              <a:t>Word2Vec</a:t>
            </a:r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训练词向量模型</a:t>
            </a:r>
            <a:endParaRPr kumimoji="1" lang="en-US" altLang="zh-CN" sz="1600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使用词向量模型进行后续分析</a:t>
            </a:r>
            <a:endParaRPr kumimoji="1" lang="zh-CN" altLang="en-US" sz="16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3821177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数据分析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主题模型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0813" y="1756349"/>
            <a:ext cx="7165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D16349"/>
                </a:solidFill>
                <a:latin typeface="华文楷体"/>
                <a:ea typeface="华文楷体"/>
                <a:cs typeface="华文楷体"/>
              </a:rPr>
              <a:t>LDA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（</a:t>
            </a:r>
            <a:r>
              <a:rPr kumimoji="1"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Latent Dirichlet Allocation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）：主题生成模型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29818" y="2963098"/>
            <a:ext cx="990975" cy="990943"/>
          </a:xfrm>
          <a:prstGeom prst="rect">
            <a:avLst/>
          </a:prstGeom>
          <a:solidFill>
            <a:srgbClr val="546D7A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0482" y="3105348"/>
            <a:ext cx="65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ea typeface="华文楷体"/>
                <a:cs typeface="华文楷体"/>
              </a:rPr>
              <a:t>词语</a:t>
            </a:r>
            <a:endParaRPr kumimoji="1"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04991" y="24738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文档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62257" y="3098180"/>
            <a:ext cx="33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ea typeface="华文楷体"/>
                <a:cs typeface="华文楷体"/>
              </a:rPr>
              <a:t>=</a:t>
            </a:r>
            <a:endParaRPr kumimoji="1"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321501" y="2994386"/>
            <a:ext cx="653630" cy="990943"/>
          </a:xfrm>
          <a:prstGeom prst="rect">
            <a:avLst/>
          </a:prstGeom>
          <a:solidFill>
            <a:srgbClr val="546D7A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581674" y="3105348"/>
            <a:ext cx="65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ea typeface="华文楷体"/>
                <a:cs typeface="华文楷体"/>
              </a:rPr>
              <a:t>词语</a:t>
            </a:r>
            <a:endParaRPr kumimoji="1"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14834" y="249851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主题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54868" y="3110509"/>
            <a:ext cx="341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×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3" name="矩形 12"/>
          <p:cNvSpPr/>
          <p:nvPr/>
        </p:nvSpPr>
        <p:spPr>
          <a:xfrm rot="16200000">
            <a:off x="6540843" y="2825729"/>
            <a:ext cx="653630" cy="990943"/>
          </a:xfrm>
          <a:prstGeom prst="rect">
            <a:avLst/>
          </a:prstGeom>
          <a:solidFill>
            <a:srgbClr val="546D7A"/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666799" y="310534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主题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61588" y="247385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文档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51014" y="4456595"/>
            <a:ext cx="720279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Topic 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0	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行业</a:t>
            </a:r>
            <a:r>
              <a:rPr kumimoji="1" lang="zh-CN" altLang="en-US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：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市场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配资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规模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指数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需求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房地产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理财产品</a:t>
            </a:r>
            <a:endParaRPr kumimoji="1" lang="zh-CN" altLang="en-US" sz="160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r>
              <a:rPr kumimoji="1" lang="en-US" altLang="zh-CN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Topic 1	</a:t>
            </a:r>
            <a:r>
              <a:rPr kumimoji="1" lang="zh-CN" altLang="en-US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观点：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表示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合作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未来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可以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没有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成为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模式</a:t>
            </a:r>
            <a:endParaRPr kumimoji="1" lang="zh-CN" altLang="en-US" sz="160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r>
              <a:rPr kumimoji="1" lang="en-US" altLang="zh-CN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Topic 2	</a:t>
            </a:r>
            <a:r>
              <a:rPr kumimoji="1" lang="zh-CN" altLang="en-US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政策：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中国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管理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政府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央行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出台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支持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银监会</a:t>
            </a:r>
            <a:endParaRPr kumimoji="1" lang="zh-CN" altLang="en-US" sz="160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r>
              <a:rPr kumimoji="1" lang="en-US" altLang="zh-CN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Topic 3	</a:t>
            </a:r>
            <a:r>
              <a:rPr kumimoji="1" lang="zh-CN" altLang="en-US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平台：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公司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担保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融资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项目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有限公司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抵押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典</a:t>
            </a:r>
            <a:r>
              <a:rPr kumimoji="1" lang="zh-CN" altLang="en-US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当行</a:t>
            </a:r>
          </a:p>
          <a:p>
            <a:r>
              <a:rPr kumimoji="1" lang="en-US" altLang="zh-CN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Topic 4	</a:t>
            </a:r>
            <a:r>
              <a:rPr kumimoji="1" lang="zh-CN" altLang="en-US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理财：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投资者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投资人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资金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</a:t>
            </a:r>
            <a:r>
              <a:rPr kumimoji="1" lang="en-US" altLang="zh-CN" sz="1600" dirty="0" smtClean="0">
                <a:solidFill>
                  <a:srgbClr val="000000"/>
                </a:solidFill>
                <a:ea typeface="华文楷体"/>
                <a:cs typeface="华文楷体"/>
              </a:rPr>
              <a:t>P2P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平台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数据</a:t>
            </a:r>
            <a:r>
              <a:rPr kumimoji="1" lang="en-US" altLang="zh-CN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       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收</a:t>
            </a:r>
            <a:r>
              <a:rPr kumimoji="1" lang="zh-CN" altLang="en-US" sz="160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益</a:t>
            </a:r>
          </a:p>
        </p:txBody>
      </p:sp>
    </p:spTree>
    <p:extLst>
      <p:ext uri="{BB962C8B-B14F-4D97-AF65-F5344CB8AC3E}">
        <p14:creationId xmlns:p14="http://schemas.microsoft.com/office/powerpoint/2010/main" val="425296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数据分析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知识图谱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1250" y="2527215"/>
            <a:ext cx="1437518" cy="7327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latin typeface="华文楷体"/>
                <a:ea typeface="华文楷体"/>
                <a:cs typeface="华文楷体"/>
              </a:rPr>
              <a:t>命名实体识别</a:t>
            </a:r>
            <a:endParaRPr kumimoji="1" lang="en-US" altLang="zh-CN" sz="1600" dirty="0" smtClean="0">
              <a:solidFill>
                <a:srgbClr val="FFFFFF"/>
              </a:solidFill>
              <a:latin typeface="华文楷体"/>
              <a:ea typeface="华文楷体"/>
              <a:cs typeface="华文楷体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600" dirty="0" smtClean="0">
                <a:solidFill>
                  <a:srgbClr val="FFFFFF"/>
                </a:solidFill>
                <a:ea typeface="华文楷体"/>
                <a:cs typeface="华文楷体"/>
              </a:rPr>
              <a:t>NER</a:t>
            </a:r>
          </a:p>
        </p:txBody>
      </p:sp>
      <p:sp>
        <p:nvSpPr>
          <p:cNvPr id="5" name="矩形 4"/>
          <p:cNvSpPr/>
          <p:nvPr/>
        </p:nvSpPr>
        <p:spPr>
          <a:xfrm>
            <a:off x="461250" y="3522587"/>
            <a:ext cx="1437519" cy="7327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latin typeface="华文楷体"/>
                <a:ea typeface="华文楷体"/>
                <a:cs typeface="华文楷体"/>
              </a:rPr>
              <a:t>关系抽取</a:t>
            </a:r>
            <a:endParaRPr kumimoji="1" lang="en-US" altLang="zh-CN" sz="1600" dirty="0" smtClean="0">
              <a:solidFill>
                <a:srgbClr val="FFFFFF"/>
              </a:solidFill>
              <a:latin typeface="华文楷体"/>
              <a:ea typeface="华文楷体"/>
              <a:cs typeface="华文楷体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600" dirty="0" smtClean="0">
                <a:solidFill>
                  <a:srgbClr val="FFFFFF"/>
                </a:solidFill>
                <a:ea typeface="华文楷体"/>
                <a:cs typeface="华文楷体"/>
              </a:rPr>
              <a:t>RE</a:t>
            </a:r>
          </a:p>
        </p:txBody>
      </p:sp>
      <p:pic>
        <p:nvPicPr>
          <p:cNvPr id="6" name="图片 5" descr="neo4j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86" y="5450054"/>
            <a:ext cx="1543253" cy="732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 descr="知识图谱平台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606" y="1503909"/>
            <a:ext cx="4556082" cy="308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 descr="知识图谱人物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691" y="4260904"/>
            <a:ext cx="3936280" cy="193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框 9"/>
          <p:cNvSpPr txBox="1"/>
          <p:nvPr/>
        </p:nvSpPr>
        <p:spPr>
          <a:xfrm>
            <a:off x="7254432" y="2409486"/>
            <a:ext cx="141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1"/>
                </a:solidFill>
                <a:ea typeface="华文楷体"/>
                <a:cs typeface="华文楷体"/>
              </a:rPr>
              <a:t>6512</a:t>
            </a:r>
            <a:r>
              <a:rPr kumimoji="1" lang="en-US" altLang="zh-CN" dirty="0" smtClean="0">
                <a:solidFill>
                  <a:srgbClr val="FF66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名人员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34589" y="2840691"/>
            <a:ext cx="144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>
                <a:solidFill>
                  <a:schemeClr val="accent1"/>
                </a:solidFill>
                <a:ea typeface="华文楷体"/>
                <a:cs typeface="华文楷体"/>
              </a:rPr>
              <a:t>3</a:t>
            </a:r>
            <a:r>
              <a:rPr kumimoji="1" lang="en-US" altLang="zh-CN" dirty="0" smtClean="0">
                <a:solidFill>
                  <a:schemeClr val="accent1"/>
                </a:solidFill>
                <a:ea typeface="华文楷体"/>
                <a:cs typeface="华文楷体"/>
              </a:rPr>
              <a:t>050</a:t>
            </a:r>
            <a:r>
              <a:rPr kumimoji="1" lang="en-US" altLang="zh-CN" dirty="0" smtClean="0">
                <a:solidFill>
                  <a:srgbClr val="FF66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家平台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23436" y="3296958"/>
            <a:ext cx="150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>
                <a:solidFill>
                  <a:srgbClr val="D16349"/>
                </a:solidFill>
                <a:ea typeface="华文楷体"/>
                <a:cs typeface="华文楷体"/>
              </a:rPr>
              <a:t>8</a:t>
            </a:r>
            <a:r>
              <a:rPr kumimoji="1" lang="en-US" altLang="zh-CN" dirty="0" smtClean="0">
                <a:solidFill>
                  <a:srgbClr val="FF66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类平台性质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34589" y="1559646"/>
            <a:ext cx="163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>
                <a:solidFill>
                  <a:srgbClr val="D16349"/>
                </a:solidFill>
                <a:ea typeface="华文楷体"/>
                <a:cs typeface="华文楷体"/>
              </a:rPr>
              <a:t>2</a:t>
            </a:r>
            <a:r>
              <a:rPr kumimoji="1" lang="en-US" altLang="zh-CN" dirty="0" smtClean="0">
                <a:solidFill>
                  <a:srgbClr val="D16349"/>
                </a:solidFill>
                <a:ea typeface="华文楷体"/>
                <a:cs typeface="华文楷体"/>
              </a:rPr>
              <a:t>9</a:t>
            </a:r>
            <a:r>
              <a:rPr kumimoji="1" lang="en-US" altLang="zh-CN" dirty="0" smtClean="0">
                <a:solidFill>
                  <a:srgbClr val="FF66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处地理分布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23093" y="1978509"/>
            <a:ext cx="162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>
                <a:solidFill>
                  <a:srgbClr val="D16349"/>
                </a:solidFill>
                <a:ea typeface="华文楷体"/>
                <a:cs typeface="华文楷体"/>
              </a:rPr>
              <a:t>1</a:t>
            </a:r>
            <a:r>
              <a:rPr kumimoji="1" lang="en-US" altLang="zh-CN" dirty="0" smtClean="0">
                <a:solidFill>
                  <a:srgbClr val="D16349"/>
                </a:solidFill>
                <a:ea typeface="华文楷体"/>
                <a:cs typeface="华文楷体"/>
              </a:rPr>
              <a:t>5</a:t>
            </a:r>
            <a:r>
              <a:rPr kumimoji="1" lang="en-US" altLang="zh-CN" dirty="0" smtClean="0">
                <a:solidFill>
                  <a:srgbClr val="FF66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种平台标签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97543" y="3745431"/>
            <a:ext cx="144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D16349"/>
                </a:solidFill>
                <a:ea typeface="华文楷体"/>
                <a:cs typeface="华文楷体"/>
              </a:rPr>
              <a:t>1680</a:t>
            </a:r>
            <a:r>
              <a:rPr kumimoji="1" lang="en-US" altLang="zh-CN" dirty="0" smtClean="0">
                <a:solidFill>
                  <a:srgbClr val="FF66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个职位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1250" y="4475638"/>
            <a:ext cx="1437518" cy="7327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开放域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知识提取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61250" y="1503909"/>
            <a:ext cx="1437518" cy="7327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文本语料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61251" y="5450054"/>
            <a:ext cx="1437518" cy="73275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图数据库存储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  <a:p>
            <a:pPr algn="ctr">
              <a:lnSpc>
                <a:spcPct val="120000"/>
              </a:lnSpc>
            </a:pPr>
            <a:r>
              <a:rPr kumimoji="1" lang="en-US" altLang="zh-CN" sz="1600" dirty="0" smtClean="0">
                <a:solidFill>
                  <a:srgbClr val="FFFFFF"/>
                </a:solidFill>
                <a:ea typeface="华文楷体"/>
                <a:cs typeface="华文楷体"/>
              </a:rPr>
              <a:t>neo4j</a:t>
            </a:r>
          </a:p>
        </p:txBody>
      </p:sp>
      <p:cxnSp>
        <p:nvCxnSpPr>
          <p:cNvPr id="29" name="直线连接符 28"/>
          <p:cNvCxnSpPr>
            <a:stCxn id="27" idx="2"/>
            <a:endCxn id="3" idx="0"/>
          </p:cNvCxnSpPr>
          <p:nvPr/>
        </p:nvCxnSpPr>
        <p:spPr>
          <a:xfrm>
            <a:off x="1180009" y="2236665"/>
            <a:ext cx="0" cy="29055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>
            <a:stCxn id="3" idx="2"/>
            <a:endCxn id="5" idx="0"/>
          </p:cNvCxnSpPr>
          <p:nvPr/>
        </p:nvCxnSpPr>
        <p:spPr>
          <a:xfrm>
            <a:off x="1180009" y="3259971"/>
            <a:ext cx="1" cy="262616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>
            <a:stCxn id="5" idx="2"/>
            <a:endCxn id="26" idx="0"/>
          </p:cNvCxnSpPr>
          <p:nvPr/>
        </p:nvCxnSpPr>
        <p:spPr>
          <a:xfrm flipH="1">
            <a:off x="1180009" y="4255343"/>
            <a:ext cx="1" cy="22029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/>
          <p:cNvCxnSpPr>
            <a:stCxn id="26" idx="2"/>
            <a:endCxn id="28" idx="0"/>
          </p:cNvCxnSpPr>
          <p:nvPr/>
        </p:nvCxnSpPr>
        <p:spPr>
          <a:xfrm>
            <a:off x="1180009" y="5208394"/>
            <a:ext cx="1" cy="24166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solid"/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573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数据分析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情感分析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06739" y="1697407"/>
            <a:ext cx="1884401" cy="102945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zh-CN" altLang="en-US" sz="2000" dirty="0" smtClean="0">
                <a:latin typeface="华文楷体"/>
                <a:ea typeface="华文楷体"/>
                <a:cs typeface="华文楷体"/>
              </a:rPr>
              <a:t>深度学习</a:t>
            </a:r>
            <a:endParaRPr kumimoji="1" lang="en-US" altLang="zh-CN" sz="2000" dirty="0" smtClean="0"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en-US" altLang="zh-CN" sz="1600" dirty="0" smtClean="0">
                <a:latin typeface="华文楷体"/>
                <a:ea typeface="华文楷体"/>
                <a:cs typeface="华文楷体"/>
              </a:rPr>
              <a:t>MLP CNN RNN LSTM</a:t>
            </a:r>
            <a:endParaRPr kumimoji="1" lang="en-US" altLang="zh-CN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26757" y="1644743"/>
            <a:ext cx="1567350" cy="111431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zh-CN" altLang="en-US" sz="2000" dirty="0" smtClean="0">
                <a:latin typeface="华文楷体"/>
                <a:ea typeface="华文楷体"/>
                <a:cs typeface="华文楷体"/>
              </a:rPr>
              <a:t>标注训练集</a:t>
            </a:r>
            <a:endParaRPr kumimoji="1" lang="en-US" altLang="zh-CN" sz="2000" dirty="0" smtClean="0"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互联网</a:t>
            </a:r>
            <a:endParaRPr kumimoji="1" lang="en-US" altLang="zh-CN" sz="1600" dirty="0" smtClean="0"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买家评论</a:t>
            </a:r>
            <a:endParaRPr kumimoji="1" lang="zh-CN" altLang="en-US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37985" y="1644743"/>
            <a:ext cx="1684550" cy="1114315"/>
          </a:xfrm>
          <a:prstGeom prst="rect">
            <a:avLst/>
          </a:prstGeom>
          <a:solidFill>
            <a:srgbClr val="546D7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kumimoji="1" lang="en-US" altLang="zh-CN" dirty="0" smtClean="0">
                <a:ea typeface="华文楷体"/>
                <a:cs typeface="华文楷体"/>
              </a:rPr>
              <a:t>241997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条新闻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algn="ctr">
              <a:spcAft>
                <a:spcPts val="600"/>
              </a:spcAft>
            </a:pPr>
            <a:r>
              <a:rPr kumimoji="1" lang="en-US" altLang="zh-CN" dirty="0">
                <a:ea typeface="华文楷体"/>
                <a:cs typeface="华文楷体"/>
              </a:rPr>
              <a:t>86</a:t>
            </a:r>
            <a:r>
              <a:rPr kumimoji="1" lang="zh-CN" altLang="zh-CN" dirty="0">
                <a:ea typeface="华文楷体"/>
                <a:cs typeface="华文楷体"/>
              </a:rPr>
              <a:t>9</a:t>
            </a:r>
            <a:r>
              <a:rPr kumimoji="1" lang="en-US" altLang="zh-CN" dirty="0">
                <a:ea typeface="华文楷体"/>
                <a:cs typeface="华文楷体"/>
              </a:rPr>
              <a:t>51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条评论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8" name="直线箭头连接符 7"/>
          <p:cNvCxnSpPr>
            <a:stCxn id="6" idx="3"/>
            <a:endCxn id="3" idx="1"/>
          </p:cNvCxnSpPr>
          <p:nvPr/>
        </p:nvCxnSpPr>
        <p:spPr>
          <a:xfrm>
            <a:off x="2094107" y="2201901"/>
            <a:ext cx="1412632" cy="1023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>
            <a:stCxn id="7" idx="1"/>
            <a:endCxn id="3" idx="3"/>
          </p:cNvCxnSpPr>
          <p:nvPr/>
        </p:nvCxnSpPr>
        <p:spPr>
          <a:xfrm flipH="1">
            <a:off x="5391140" y="2201901"/>
            <a:ext cx="1246845" cy="10236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459781" y="185186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95000"/>
                  </a:schemeClr>
                </a:solidFill>
                <a:latin typeface="华文楷体"/>
                <a:ea typeface="华文楷体"/>
                <a:cs typeface="华文楷体"/>
              </a:rPr>
              <a:t>训练</a:t>
            </a:r>
            <a:endParaRPr kumimoji="1" lang="zh-CN" altLang="en-US" dirty="0">
              <a:solidFill>
                <a:schemeClr val="tx1">
                  <a:lumMod val="9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42452" y="183256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95000"/>
                  </a:schemeClr>
                </a:solidFill>
                <a:latin typeface="华文楷体"/>
                <a:ea typeface="华文楷体"/>
                <a:cs typeface="华文楷体"/>
              </a:rPr>
              <a:t>预测</a:t>
            </a:r>
            <a:endParaRPr kumimoji="1" lang="zh-CN" altLang="en-US" dirty="0">
              <a:solidFill>
                <a:schemeClr val="tx1">
                  <a:lumMod val="95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2" name="直线箭头连接符 11"/>
          <p:cNvCxnSpPr>
            <a:stCxn id="2" idx="3"/>
            <a:endCxn id="14" idx="1"/>
          </p:cNvCxnSpPr>
          <p:nvPr/>
        </p:nvCxnSpPr>
        <p:spPr>
          <a:xfrm>
            <a:off x="5855106" y="3210322"/>
            <a:ext cx="844529" cy="948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699635" y="3011215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6600"/>
                </a:solidFill>
                <a:latin typeface="华文楷体"/>
                <a:ea typeface="华文楷体"/>
                <a:cs typeface="华文楷体"/>
              </a:rPr>
              <a:t>积极</a:t>
            </a:r>
            <a:r>
              <a:rPr kumimoji="1" lang="en-US" altLang="zh-CN" dirty="0" smtClean="0">
                <a:solidFill>
                  <a:schemeClr val="tx1">
                    <a:lumMod val="95000"/>
                  </a:schemeClr>
                </a:solidFill>
                <a:latin typeface="华文楷体"/>
                <a:ea typeface="华文楷体"/>
                <a:cs typeface="华文楷体"/>
              </a:rPr>
              <a:t> or </a:t>
            </a:r>
            <a:r>
              <a:rPr kumimoji="1" lang="zh-CN" altLang="en-US" sz="2000" dirty="0" smtClean="0">
                <a:solidFill>
                  <a:srgbClr val="FF6600"/>
                </a:solidFill>
                <a:latin typeface="华文楷体"/>
                <a:ea typeface="华文楷体"/>
                <a:cs typeface="华文楷体"/>
              </a:rPr>
              <a:t>消极</a:t>
            </a:r>
            <a:endParaRPr kumimoji="1" lang="zh-CN" altLang="en-US" dirty="0">
              <a:solidFill>
                <a:srgbClr val="FF66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3675" y="3844964"/>
            <a:ext cx="5404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华文楷体"/>
                <a:ea typeface="华文楷体"/>
                <a:cs typeface="华文楷体"/>
              </a:rPr>
              <a:t>P2P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行业和平台积极与消极的新闻以及评论时域分布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06" y="2785832"/>
            <a:ext cx="1482500" cy="8489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415" y="2785832"/>
            <a:ext cx="942201" cy="848980"/>
          </a:xfrm>
          <a:prstGeom prst="rect">
            <a:avLst/>
          </a:prstGeom>
        </p:spPr>
      </p:pic>
      <p:pic>
        <p:nvPicPr>
          <p:cNvPr id="32" name="图片 31" descr="屏幕快照 2016-04-18 下午1.21.4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41" y="4299801"/>
            <a:ext cx="6863009" cy="200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6573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数据可视化和交互展示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6332" y="1762524"/>
            <a:ext cx="6147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>
                <a:latin typeface="华文楷体"/>
                <a:ea typeface="华文楷体"/>
                <a:cs typeface="华文楷体"/>
              </a:rPr>
              <a:t>可视化地址：</a:t>
            </a:r>
            <a:r>
              <a:rPr kumimoji="1" lang="en-US" altLang="zh-CN" sz="2400" dirty="0" smtClean="0">
                <a:solidFill>
                  <a:schemeClr val="bg1"/>
                </a:solidFill>
                <a:ea typeface="华文楷体"/>
                <a:cs typeface="华文楷体"/>
                <a:hlinkClick r:id="rId2"/>
              </a:rPr>
              <a:t>http://zhanghonglun.cn/ppd/</a:t>
            </a:r>
            <a:endParaRPr kumimoji="1" lang="zh-CN" altLang="en-US" sz="2400" dirty="0">
              <a:solidFill>
                <a:schemeClr val="bg1"/>
              </a:solidFill>
              <a:ea typeface="华文楷体"/>
              <a:cs typeface="华文楷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4437" y="2532416"/>
            <a:ext cx="1190927" cy="5180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行业舆情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97517" y="2532416"/>
            <a:ext cx="1190927" cy="5180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行业数据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84097" y="2532416"/>
            <a:ext cx="1190927" cy="5180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平台对比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96205" y="2532416"/>
            <a:ext cx="1190927" cy="5180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平台详情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00425" y="2532416"/>
            <a:ext cx="1190927" cy="5180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懒人选投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978359" y="40017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极其丰</a:t>
            </a:r>
            <a:r>
              <a:rPr kumimoji="1" lang="zh-CN" altLang="en-US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富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的可视化和交互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探索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2" y="3357256"/>
            <a:ext cx="1127411" cy="41756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424" y="3357256"/>
            <a:ext cx="1560357" cy="4160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7952" y="3357257"/>
            <a:ext cx="2145365" cy="41831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534" y="3357256"/>
            <a:ext cx="2859224" cy="416095"/>
          </a:xfrm>
          <a:prstGeom prst="rect">
            <a:avLst/>
          </a:prstGeom>
        </p:spPr>
      </p:pic>
      <p:pic>
        <p:nvPicPr>
          <p:cNvPr id="42" name="图片 41" descr="屏幕快照 2016-04-18 下午2.39.4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24" y="4509908"/>
            <a:ext cx="87630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364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行业舆情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10" y="1618395"/>
            <a:ext cx="6749216" cy="3447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493888" y="5217734"/>
            <a:ext cx="81855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latin typeface="华文楷体"/>
                <a:ea typeface="华文楷体"/>
                <a:cs typeface="华文楷体"/>
              </a:rPr>
              <a:t>平台的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情感关键词云</a:t>
            </a:r>
            <a:endParaRPr kumimoji="1" lang="en-US" altLang="zh-CN" sz="2000" dirty="0"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红色表示积极词语，蓝色表示消极词语，词语的位置由</a:t>
            </a:r>
            <a:r>
              <a:rPr kumimoji="1" lang="en-US" altLang="zh-CN" dirty="0" smtClean="0">
                <a:ea typeface="华文楷体"/>
                <a:cs typeface="华文楷体"/>
              </a:rPr>
              <a:t>Word2Vec</a:t>
            </a:r>
            <a:r>
              <a:rPr kumimoji="1" lang="zh-CN" altLang="en-US" dirty="0" smtClean="0">
                <a:ea typeface="华文楷体"/>
                <a:cs typeface="华文楷体"/>
              </a:rPr>
              <a:t>词向量降维后</a:t>
            </a:r>
            <a:endParaRPr kumimoji="1" lang="en-US" altLang="zh-CN" dirty="0" smtClean="0"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ea typeface="华文楷体"/>
                <a:cs typeface="华文楷体"/>
              </a:rPr>
              <a:t>得出，使得语义相似的词语在位置上相近</a:t>
            </a:r>
            <a:endParaRPr kumimoji="1" lang="zh-CN" altLang="en-US" dirty="0"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4160234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行业舆情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77" y="1635478"/>
            <a:ext cx="8156223" cy="3372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493888" y="5217734"/>
            <a:ext cx="82638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latin typeface="华文楷体"/>
                <a:ea typeface="华文楷体"/>
                <a:cs typeface="华文楷体"/>
              </a:rPr>
              <a:t>平台的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新闻时间流</a:t>
            </a:r>
            <a:endParaRPr kumimoji="1" lang="en-US" altLang="zh-CN" sz="2000" dirty="0"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平台新闻时间流的动态可视化，红色区域表示新闻数量统计，随着时间标记的移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动，新闻时间流将不断刷新</a:t>
            </a:r>
            <a:endParaRPr kumimoji="1" lang="en-US" altLang="zh-CN" dirty="0" smtClean="0"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562276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行业数据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3" name="图片 2" descr="屏幕快照 2016-04-18 下午2.1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12" y="2152761"/>
            <a:ext cx="8650111" cy="2094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465666" y="4963736"/>
            <a:ext cx="82638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latin typeface="华文楷体"/>
                <a:ea typeface="华文楷体"/>
                <a:cs typeface="华文楷体"/>
              </a:rPr>
              <a:t>行业当月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网贷指数</a:t>
            </a:r>
            <a:endParaRPr kumimoji="1" lang="en-US" altLang="zh-CN" sz="2000" dirty="0"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网贷指数包括成交指数、人气指数和利率指数，呈现</a:t>
            </a:r>
            <a:r>
              <a:rPr kumimoji="1" lang="zh-CN" altLang="en-US" dirty="0">
                <a:latin typeface="华文楷体"/>
                <a:ea typeface="华文楷体"/>
                <a:cs typeface="华文楷体"/>
              </a:rPr>
              <a:t>明显周期趋势，周一、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周五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达到峰值</a:t>
            </a:r>
            <a:r>
              <a:rPr kumimoji="1" lang="zh-CN" altLang="en-US" dirty="0">
                <a:latin typeface="华文楷体"/>
                <a:ea typeface="华文楷体"/>
                <a:cs typeface="华文楷体"/>
              </a:rPr>
              <a:t>，周末出现低谷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900004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行业数据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14" name="图片 13" descr="平台地理分布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661" y="1461139"/>
            <a:ext cx="5243825" cy="3534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文本框 14"/>
          <p:cNvSpPr txBox="1"/>
          <p:nvPr/>
        </p:nvSpPr>
        <p:spPr>
          <a:xfrm>
            <a:off x="867628" y="2986623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latin typeface="华文楷体"/>
                <a:ea typeface="华文楷体"/>
                <a:cs typeface="华文楷体"/>
              </a:rPr>
              <a:t>问题平台以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停</a:t>
            </a:r>
            <a:endParaRPr kumimoji="1" lang="en-US" altLang="zh-CN" dirty="0">
              <a:latin typeface="华文楷体"/>
              <a:ea typeface="华文楷体"/>
              <a:cs typeface="华文楷体"/>
            </a:endParaRPr>
          </a:p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业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kumimoji="1" lang="zh-CN" altLang="en-US" dirty="0" smtClean="0">
                <a:solidFill>
                  <a:srgbClr val="D16349"/>
                </a:solidFill>
                <a:latin typeface="华文楷体"/>
                <a:ea typeface="华文楷体"/>
                <a:cs typeface="华文楷体"/>
              </a:rPr>
              <a:t>跑路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latin typeface="华文楷体"/>
                <a:ea typeface="华文楷体"/>
                <a:cs typeface="华文楷体"/>
              </a:rPr>
              <a:t>居多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1248" y="5555505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>
                <a:ea typeface="华文楷体"/>
                <a:cs typeface="华文楷体"/>
              </a:rPr>
              <a:t>广东</a:t>
            </a:r>
            <a:r>
              <a:rPr kumimoji="1" lang="en-US" altLang="zh-CN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P2P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平台</a:t>
            </a:r>
            <a:r>
              <a:rPr kumimoji="1" lang="zh-CN" altLang="en-US" dirty="0" smtClean="0">
                <a:solidFill>
                  <a:srgbClr val="D16349"/>
                </a:solidFill>
                <a:ea typeface="华文楷体"/>
                <a:cs typeface="华文楷体"/>
              </a:rPr>
              <a:t>最多</a:t>
            </a:r>
            <a:endParaRPr kumimoji="1" lang="en-US" altLang="zh-CN" dirty="0" smtClean="0">
              <a:solidFill>
                <a:srgbClr val="D16349"/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rgbClr val="D16349"/>
                </a:solidFill>
                <a:ea typeface="华文楷体"/>
                <a:cs typeface="华文楷体"/>
              </a:rPr>
              <a:t>问题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平台数量也最多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02428" y="5129221"/>
            <a:ext cx="5636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CN" sz="2000" dirty="0" smtClean="0">
                <a:ea typeface="华文楷体"/>
                <a:cs typeface="华文楷体"/>
              </a:rPr>
              <a:t>P2P</a:t>
            </a:r>
            <a:r>
              <a:rPr kumimoji="1" lang="zh-CN" altLang="en-US" sz="2000" dirty="0" smtClean="0">
                <a:ea typeface="华文楷体"/>
                <a:cs typeface="华文楷体"/>
              </a:rPr>
              <a:t>平台</a:t>
            </a:r>
            <a:r>
              <a:rPr kumimoji="1" lang="zh-CN" altLang="en-US" sz="2000" dirty="0" smtClean="0">
                <a:solidFill>
                  <a:schemeClr val="accent1"/>
                </a:solidFill>
                <a:ea typeface="华文楷体"/>
                <a:cs typeface="华文楷体"/>
              </a:rPr>
              <a:t>地理分布</a:t>
            </a:r>
            <a:endParaRPr kumimoji="1" lang="en-US" altLang="zh-CN" sz="2000" dirty="0" smtClean="0">
              <a:ea typeface="华文楷体"/>
              <a:cs typeface="华文楷体"/>
            </a:endParaRPr>
          </a:p>
          <a:p>
            <a:pPr algn="r"/>
            <a:r>
              <a:rPr kumimoji="1" lang="zh-CN" altLang="en-US" dirty="0" smtClean="0">
                <a:ea typeface="华文楷体"/>
                <a:cs typeface="华文楷体"/>
              </a:rPr>
              <a:t>总体而</a:t>
            </a:r>
            <a:r>
              <a:rPr kumimoji="1" lang="zh-CN" altLang="en-US" dirty="0">
                <a:ea typeface="华文楷体"/>
                <a:cs typeface="华文楷体"/>
              </a:rPr>
              <a:t>言，问题平台占</a:t>
            </a:r>
            <a:r>
              <a:rPr kumimoji="1" lang="en-US" altLang="zh-CN" sz="2800" dirty="0">
                <a:solidFill>
                  <a:schemeClr val="accent1"/>
                </a:solidFill>
                <a:ea typeface="华文楷体"/>
                <a:cs typeface="华文楷体"/>
              </a:rPr>
              <a:t>37.4%</a:t>
            </a:r>
            <a:endParaRPr kumimoji="1" lang="en-US" altLang="zh-CN" dirty="0">
              <a:solidFill>
                <a:schemeClr val="accent1"/>
              </a:solidFill>
              <a:ea typeface="华文楷体"/>
              <a:cs typeface="华文楷体"/>
            </a:endParaRPr>
          </a:p>
          <a:p>
            <a:pPr algn="r"/>
            <a:r>
              <a:rPr kumimoji="1" lang="zh-CN" altLang="en-US" dirty="0">
                <a:ea typeface="华文楷体"/>
                <a:cs typeface="华文楷体"/>
              </a:rPr>
              <a:t>从地理分布来看，北上广平台数量居多</a:t>
            </a:r>
          </a:p>
        </p:txBody>
      </p:sp>
      <p:pic>
        <p:nvPicPr>
          <p:cNvPr id="2" name="图片 1" descr="屏幕快照 2016-04-18 下午2.13.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5" y="1469246"/>
            <a:ext cx="1909148" cy="1402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 descr="屏幕快照 2016-04-18 下午2.13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20" y="3909787"/>
            <a:ext cx="1915623" cy="150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1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问题背景</a:t>
            </a:r>
            <a:endParaRPr kumimoji="1" lang="zh-CN" altLang="en-US" sz="40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04334" y="1536700"/>
            <a:ext cx="604524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en-US" altLang="zh-CN" dirty="0" smtClean="0">
                <a:ea typeface="华文楷体"/>
                <a:cs typeface="华文楷体"/>
              </a:rPr>
              <a:t>2007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年</a:t>
            </a:r>
            <a:r>
              <a:rPr kumimoji="1" lang="zh-CN" altLang="zh-CN" dirty="0" smtClean="0">
                <a:latin typeface="华文楷体"/>
                <a:ea typeface="华文楷体"/>
                <a:cs typeface="华文楷体"/>
              </a:rPr>
              <a:t>：</a:t>
            </a:r>
            <a:r>
              <a:rPr kumimoji="1" lang="en-US" altLang="zh-CN" dirty="0" smtClean="0">
                <a:ea typeface="华文楷体"/>
                <a:cs typeface="Corbel"/>
              </a:rPr>
              <a:t>P2P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随互联网浪潮引入国内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ü"/>
            </a:pPr>
            <a:r>
              <a:rPr kumimoji="1" lang="en-US" altLang="zh-CN" dirty="0" smtClean="0">
                <a:ea typeface="华文楷体"/>
                <a:cs typeface="华文楷体"/>
              </a:rPr>
              <a:t>2013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年：开始蓬勃发展</a:t>
            </a:r>
            <a:r>
              <a:rPr kumimoji="1" lang="zh-CN" altLang="en-US" dirty="0">
                <a:latin typeface="华文楷体"/>
                <a:ea typeface="华文楷体"/>
                <a:cs typeface="华文楷体"/>
              </a:rPr>
              <a:t>，平台数量和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交易金额大幅增长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28994" y="5397980"/>
            <a:ext cx="1421519" cy="72864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latin typeface="华文楷体"/>
                <a:ea typeface="华文楷体"/>
                <a:cs typeface="华文楷体"/>
              </a:rPr>
              <a:t>哪些</a:t>
            </a:r>
            <a:r>
              <a:rPr kumimoji="1" lang="en-US" altLang="zh-CN" sz="1600" dirty="0">
                <a:latin typeface="华文楷体"/>
                <a:ea typeface="华文楷体"/>
                <a:cs typeface="华文楷体"/>
              </a:rPr>
              <a:t>P2P</a:t>
            </a:r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平台比较靠谱</a:t>
            </a:r>
            <a:endParaRPr kumimoji="1" lang="en-US" altLang="zh-CN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846651" y="5397980"/>
            <a:ext cx="1421519" cy="728645"/>
          </a:xfrm>
          <a:prstGeom prst="rect">
            <a:avLst/>
          </a:prstGeom>
          <a:solidFill>
            <a:srgbClr val="546D7A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各个平台差别在哪里</a:t>
            </a:r>
            <a:endParaRPr kumimoji="1" lang="en-US" altLang="zh-CN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884873" y="5397980"/>
            <a:ext cx="1421519" cy="728645"/>
          </a:xfrm>
          <a:prstGeom prst="rect">
            <a:avLst/>
          </a:prstGeom>
          <a:solidFill>
            <a:srgbClr val="546D7A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哪个平台资</a:t>
            </a:r>
            <a:r>
              <a:rPr kumimoji="1" lang="zh-CN" altLang="en-US" sz="1600" dirty="0">
                <a:latin typeface="华文楷体"/>
                <a:ea typeface="华文楷体"/>
                <a:cs typeface="华文楷体"/>
              </a:rPr>
              <a:t>金安全最有</a:t>
            </a:r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保障</a:t>
            </a:r>
            <a:endParaRPr kumimoji="1" lang="en-US" altLang="zh-CN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55545" y="5397980"/>
            <a:ext cx="1421519" cy="728645"/>
          </a:xfrm>
          <a:prstGeom prst="rect">
            <a:avLst/>
          </a:prstGeom>
          <a:solidFill>
            <a:srgbClr val="546D7A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快速选择适合自己的产品</a:t>
            </a:r>
            <a:endParaRPr kumimoji="1" lang="zh-CN" altLang="en-US" sz="1600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570912" y="2658538"/>
            <a:ext cx="59601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与此同时，出现</a:t>
            </a:r>
            <a:r>
              <a:rPr kumimoji="1" lang="zh-CN" altLang="en-US" dirty="0">
                <a:latin typeface="华文楷体"/>
                <a:ea typeface="华文楷体"/>
                <a:cs typeface="华文楷体"/>
              </a:rPr>
              <a:t>了越来越多的</a:t>
            </a:r>
            <a:r>
              <a:rPr kumimoji="1" lang="zh-CN" altLang="en-US" sz="2800" dirty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问题</a:t>
            </a:r>
            <a:r>
              <a:rPr kumimoji="1" lang="zh-CN" altLang="en-US" dirty="0">
                <a:latin typeface="华文楷体"/>
                <a:ea typeface="华文楷体"/>
                <a:cs typeface="华文楷体"/>
              </a:rPr>
              <a:t>平台、</a:t>
            </a:r>
            <a:r>
              <a:rPr kumimoji="1" lang="zh-CN" altLang="en-US" sz="2800" dirty="0">
                <a:solidFill>
                  <a:srgbClr val="D16349"/>
                </a:solidFill>
                <a:latin typeface="华文楷体"/>
                <a:ea typeface="华文楷体"/>
                <a:cs typeface="华文楷体"/>
              </a:rPr>
              <a:t>跑路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平台</a:t>
            </a:r>
            <a:endParaRPr kumimoji="1" lang="en-US" altLang="zh-CN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4334" y="3706336"/>
            <a:ext cx="50449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截止至</a:t>
            </a:r>
            <a:r>
              <a:rPr kumimoji="1" lang="en-US" altLang="zh-CN" dirty="0" smtClean="0">
                <a:ea typeface="华文楷体"/>
                <a:cs typeface="华文楷体"/>
              </a:rPr>
              <a:t>2016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年</a:t>
            </a:r>
            <a:r>
              <a:rPr kumimoji="1" lang="en-US" altLang="zh-CN" dirty="0" smtClean="0">
                <a:ea typeface="华文楷体"/>
                <a:cs typeface="华文楷体"/>
              </a:rPr>
              <a:t>2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月，国内</a:t>
            </a:r>
            <a:r>
              <a:rPr kumimoji="1" lang="en-US" altLang="zh-CN" dirty="0" smtClean="0">
                <a:ea typeface="华文楷体"/>
                <a:cs typeface="华文楷体"/>
              </a:rPr>
              <a:t>P2P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平台累计</a:t>
            </a:r>
            <a:r>
              <a:rPr kumimoji="1" lang="en-US" altLang="zh-CN" sz="2800" dirty="0" smtClean="0">
                <a:solidFill>
                  <a:srgbClr val="D16349"/>
                </a:solidFill>
                <a:cs typeface="华文楷体"/>
              </a:rPr>
              <a:t>3944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家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其中问题平台达</a:t>
            </a:r>
            <a:r>
              <a:rPr kumimoji="1" lang="en-US" altLang="zh-CN" sz="2800" dirty="0" smtClean="0">
                <a:solidFill>
                  <a:srgbClr val="D16349"/>
                </a:solidFill>
                <a:ea typeface="华文楷体"/>
                <a:cs typeface="华文楷体"/>
              </a:rPr>
              <a:t>1425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家，占</a:t>
            </a:r>
            <a:r>
              <a:rPr kumimoji="1" lang="en-US" altLang="zh-CN" sz="2800" dirty="0" smtClean="0">
                <a:solidFill>
                  <a:srgbClr val="D16349"/>
                </a:solidFill>
                <a:ea typeface="华文楷体"/>
                <a:cs typeface="华文楷体"/>
              </a:rPr>
              <a:t>36.1%</a:t>
            </a:r>
            <a:endParaRPr kumimoji="1" lang="zh-CN" altLang="en-US" dirty="0">
              <a:solidFill>
                <a:srgbClr val="D16349"/>
              </a:solidFill>
              <a:ea typeface="华文楷体"/>
              <a:cs typeface="华文楷体"/>
            </a:endParaRPr>
          </a:p>
        </p:txBody>
      </p:sp>
      <p:pic>
        <p:nvPicPr>
          <p:cNvPr id="14" name="图片 13" descr="timg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732" y="3613921"/>
            <a:ext cx="1970672" cy="1314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707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行业数据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4-18 下午2.13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90" y="1513062"/>
            <a:ext cx="7670246" cy="3616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358196" y="5214925"/>
            <a:ext cx="8534400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多平台多参数动态可视化</a:t>
            </a:r>
            <a:endParaRPr kumimoji="1" lang="en-US" altLang="zh-CN" sz="2000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>
                <a:ea typeface="华文楷体"/>
                <a:cs typeface="华文楷体"/>
              </a:rPr>
              <a:t>各平台自</a:t>
            </a:r>
            <a:r>
              <a:rPr kumimoji="1" lang="en-US" altLang="zh-CN" dirty="0">
                <a:ea typeface="华文楷体"/>
                <a:cs typeface="华文楷体"/>
              </a:rPr>
              <a:t>2014</a:t>
            </a:r>
            <a:r>
              <a:rPr kumimoji="1" lang="zh-CN" altLang="en-US" dirty="0">
                <a:ea typeface="华文楷体"/>
                <a:cs typeface="华文楷体"/>
              </a:rPr>
              <a:t>年</a:t>
            </a:r>
            <a:r>
              <a:rPr kumimoji="1" lang="en-US" altLang="zh-CN" dirty="0">
                <a:ea typeface="华文楷体"/>
                <a:cs typeface="华文楷体"/>
              </a:rPr>
              <a:t>1</a:t>
            </a:r>
            <a:r>
              <a:rPr kumimoji="1" lang="zh-CN" altLang="en-US" dirty="0">
                <a:ea typeface="华文楷体"/>
                <a:cs typeface="华文楷体"/>
              </a:rPr>
              <a:t>月至</a:t>
            </a:r>
            <a:r>
              <a:rPr kumimoji="1" lang="en-US" altLang="zh-CN" dirty="0">
                <a:ea typeface="华文楷体"/>
                <a:cs typeface="华文楷体"/>
              </a:rPr>
              <a:t>2016</a:t>
            </a:r>
            <a:r>
              <a:rPr kumimoji="1" lang="zh-CN" altLang="en-US" dirty="0">
                <a:ea typeface="华文楷体"/>
                <a:cs typeface="华文楷体"/>
              </a:rPr>
              <a:t>年</a:t>
            </a:r>
            <a:r>
              <a:rPr kumimoji="1" lang="en-US" altLang="zh-CN" dirty="0">
                <a:ea typeface="华文楷体"/>
                <a:cs typeface="华文楷体"/>
              </a:rPr>
              <a:t>2</a:t>
            </a:r>
            <a:r>
              <a:rPr kumimoji="1" lang="zh-CN" altLang="en-US" dirty="0">
                <a:ea typeface="华文楷体"/>
                <a:cs typeface="华文楷体"/>
              </a:rPr>
              <a:t>月</a:t>
            </a:r>
            <a:r>
              <a:rPr kumimoji="1" lang="zh-CN" altLang="en-US" dirty="0" smtClean="0">
                <a:ea typeface="华文楷体"/>
                <a:cs typeface="华文楷体"/>
              </a:rPr>
              <a:t>的月度指数排名</a:t>
            </a:r>
            <a:r>
              <a:rPr kumimoji="1" lang="zh-CN" altLang="zh-CN" dirty="0" smtClean="0">
                <a:ea typeface="华文楷体"/>
                <a:cs typeface="华文楷体"/>
              </a:rPr>
              <a:t>，</a:t>
            </a:r>
            <a:r>
              <a:rPr kumimoji="1" lang="zh-CN" altLang="en-US" dirty="0" smtClean="0">
                <a:ea typeface="华文楷体"/>
                <a:cs typeface="华文楷体"/>
              </a:rPr>
              <a:t>以平行坐标轴实现多实体多时间片多参数的高维动态可视化，每条折线代表一家平台，上图为</a:t>
            </a:r>
            <a:r>
              <a:rPr kumimoji="1" lang="en-US" altLang="zh-CN" dirty="0" smtClean="0">
                <a:ea typeface="华文楷体"/>
                <a:cs typeface="华文楷体"/>
              </a:rPr>
              <a:t>2015</a:t>
            </a:r>
            <a:r>
              <a:rPr kumimoji="1" lang="zh-CN" altLang="en-US" dirty="0" smtClean="0">
                <a:ea typeface="华文楷体"/>
                <a:cs typeface="华文楷体"/>
              </a:rPr>
              <a:t>年</a:t>
            </a:r>
            <a:r>
              <a:rPr kumimoji="1" lang="en-US" altLang="zh-CN" dirty="0" smtClean="0">
                <a:ea typeface="华文楷体"/>
                <a:cs typeface="华文楷体"/>
              </a:rPr>
              <a:t>4</a:t>
            </a:r>
            <a:r>
              <a:rPr kumimoji="1" lang="zh-CN" altLang="en-US" dirty="0" smtClean="0">
                <a:ea typeface="华文楷体"/>
                <a:cs typeface="华文楷体"/>
              </a:rPr>
              <a:t>月的数据</a:t>
            </a:r>
            <a:endParaRPr kumimoji="1" lang="zh-CN" altLang="en-US" dirty="0"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842814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行业数据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1752" y="5327813"/>
            <a:ext cx="853440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多平台多参数趋势可视化</a:t>
            </a:r>
            <a:endParaRPr kumimoji="1" lang="en-US" altLang="zh-CN" sz="2000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  <a:p>
            <a:r>
              <a:rPr kumimoji="1" lang="zh-CN" altLang="en-US" dirty="0">
                <a:ea typeface="华文楷体"/>
                <a:cs typeface="华文楷体"/>
              </a:rPr>
              <a:t>各平台自</a:t>
            </a:r>
            <a:r>
              <a:rPr kumimoji="1" lang="en-US" altLang="zh-CN" dirty="0">
                <a:ea typeface="华文楷体"/>
                <a:cs typeface="华文楷体"/>
              </a:rPr>
              <a:t>2014</a:t>
            </a:r>
            <a:r>
              <a:rPr kumimoji="1" lang="zh-CN" altLang="en-US" dirty="0">
                <a:ea typeface="华文楷体"/>
                <a:cs typeface="华文楷体"/>
              </a:rPr>
              <a:t>年</a:t>
            </a:r>
            <a:r>
              <a:rPr kumimoji="1" lang="en-US" altLang="zh-CN" dirty="0">
                <a:ea typeface="华文楷体"/>
                <a:cs typeface="华文楷体"/>
              </a:rPr>
              <a:t>1</a:t>
            </a:r>
            <a:r>
              <a:rPr kumimoji="1" lang="zh-CN" altLang="en-US" dirty="0">
                <a:ea typeface="华文楷体"/>
                <a:cs typeface="华文楷体"/>
              </a:rPr>
              <a:t>月至</a:t>
            </a:r>
            <a:r>
              <a:rPr kumimoji="1" lang="en-US" altLang="zh-CN" dirty="0">
                <a:ea typeface="华文楷体"/>
                <a:cs typeface="华文楷体"/>
              </a:rPr>
              <a:t>2016</a:t>
            </a:r>
            <a:r>
              <a:rPr kumimoji="1" lang="zh-CN" altLang="en-US" dirty="0">
                <a:ea typeface="华文楷体"/>
                <a:cs typeface="华文楷体"/>
              </a:rPr>
              <a:t>年</a:t>
            </a:r>
            <a:r>
              <a:rPr kumimoji="1" lang="en-US" altLang="zh-CN" dirty="0">
                <a:ea typeface="华文楷体"/>
                <a:cs typeface="华文楷体"/>
              </a:rPr>
              <a:t>2</a:t>
            </a:r>
            <a:r>
              <a:rPr kumimoji="1" lang="zh-CN" altLang="en-US" dirty="0">
                <a:ea typeface="华文楷体"/>
                <a:cs typeface="华文楷体"/>
              </a:rPr>
              <a:t>月</a:t>
            </a:r>
            <a:r>
              <a:rPr kumimoji="1" lang="zh-CN" altLang="en-US" dirty="0" smtClean="0">
                <a:ea typeface="华文楷体"/>
                <a:cs typeface="华文楷体"/>
              </a:rPr>
              <a:t>的月度指数排名</a:t>
            </a:r>
            <a:r>
              <a:rPr kumimoji="1" lang="zh-CN" altLang="zh-CN" dirty="0" smtClean="0">
                <a:ea typeface="华文楷体"/>
                <a:cs typeface="华文楷体"/>
              </a:rPr>
              <a:t>，</a:t>
            </a:r>
            <a:r>
              <a:rPr kumimoji="1" lang="zh-CN" altLang="en-US" dirty="0" smtClean="0">
                <a:ea typeface="华文楷体"/>
                <a:cs typeface="华文楷体"/>
              </a:rPr>
              <a:t>以平行堆叠流实现多实体同一参数的时间变化趋势，竖直方向上的顺序代表排序，流的粗细代表参数相对大小</a:t>
            </a:r>
            <a:endParaRPr kumimoji="1" lang="en-US" altLang="zh-CN" dirty="0" smtClean="0">
              <a:ea typeface="华文楷体"/>
              <a:cs typeface="华文楷体"/>
            </a:endParaRPr>
          </a:p>
        </p:txBody>
      </p:sp>
      <p:pic>
        <p:nvPicPr>
          <p:cNvPr id="3" name="图片 2" descr="屏幕快照 2016-04-18 下午2.13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9" y="1551271"/>
            <a:ext cx="7961264" cy="354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1522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行业数据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2312" y="5501965"/>
            <a:ext cx="853440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北上广等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不同地区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平台历史数据动态可视化</a:t>
            </a:r>
            <a:endParaRPr kumimoji="1" lang="en-US" altLang="zh-CN" sz="2000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散点表示地区，</a:t>
            </a:r>
            <a:r>
              <a:rPr kumimoji="1" lang="en-US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kumimoji="1"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轴、</a:t>
            </a:r>
            <a:r>
              <a:rPr kumimoji="1" lang="en-US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Y</a:t>
            </a:r>
            <a:r>
              <a:rPr kumimoji="1" lang="zh-CN" altLang="en-US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轴、散点大小表示不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同参数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pic>
        <p:nvPicPr>
          <p:cNvPr id="5" name="图片 4" descr="平台地区历史数据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12" y="1478610"/>
            <a:ext cx="6393748" cy="3924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5663097" y="1679562"/>
            <a:ext cx="830332" cy="3194534"/>
          </a:xfrm>
          <a:prstGeom prst="rect">
            <a:avLst/>
          </a:prstGeom>
          <a:noFill/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7" name="直线连接符 6"/>
          <p:cNvCxnSpPr/>
          <p:nvPr/>
        </p:nvCxnSpPr>
        <p:spPr>
          <a:xfrm flipH="1">
            <a:off x="6493429" y="2012898"/>
            <a:ext cx="746980" cy="740212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253383" y="18361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时间轴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0" name="图片 9" descr="参数选择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480" y="5152767"/>
            <a:ext cx="2391561" cy="1060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7167199" y="3473386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X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轴</a:t>
            </a:r>
            <a:r>
              <a:rPr kumimoji="1" lang="zh-CN" altLang="zh-CN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、</a:t>
            </a:r>
            <a:r>
              <a:rPr kumimoji="1"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Y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轴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散点大小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均可自由映射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2" name="直线连接符 11"/>
          <p:cNvCxnSpPr>
            <a:stCxn id="11" idx="2"/>
            <a:endCxn id="10" idx="0"/>
          </p:cNvCxnSpPr>
          <p:nvPr/>
        </p:nvCxnSpPr>
        <p:spPr>
          <a:xfrm flipH="1">
            <a:off x="7626261" y="4396716"/>
            <a:ext cx="325768" cy="756051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>
            <a:stCxn id="11" idx="1"/>
            <a:endCxn id="19" idx="2"/>
          </p:cNvCxnSpPr>
          <p:nvPr/>
        </p:nvCxnSpPr>
        <p:spPr>
          <a:xfrm flipH="1" flipV="1">
            <a:off x="3507471" y="1878466"/>
            <a:ext cx="3659728" cy="2056585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2033720" y="1553295"/>
            <a:ext cx="2947502" cy="325171"/>
          </a:xfrm>
          <a:prstGeom prst="rect">
            <a:avLst/>
          </a:prstGeom>
          <a:noFill/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385858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行业数据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5" name="图片 4" descr="平台类型历史数据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222" y="1583464"/>
            <a:ext cx="5172616" cy="4594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555978" y="2147332"/>
            <a:ext cx="264724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民营、风投、银行等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不同类型</a:t>
            </a:r>
            <a:r>
              <a:rPr kumimoji="1" lang="zh-CN" altLang="en-US" sz="2000" dirty="0" smtClean="0">
                <a:latin typeface="华文楷体"/>
                <a:ea typeface="华文楷体"/>
                <a:cs typeface="华文楷体"/>
              </a:rPr>
              <a:t>平台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历史数据动态可视化</a:t>
            </a:r>
            <a:endParaRPr kumimoji="1" lang="en-US" altLang="zh-CN" sz="2000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endParaRPr kumimoji="1" lang="en-US" altLang="zh-CN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以雷达图实现同一时间片内各平台类型之间的参数比较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385858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平台对比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4-18 下午2.14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78" y="2020017"/>
            <a:ext cx="7154333" cy="3158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342312" y="5858374"/>
            <a:ext cx="561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平台之间各项信息的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全面对比</a:t>
            </a:r>
            <a:endParaRPr kumimoji="1" lang="en-US" altLang="zh-CN" sz="2000" dirty="0" smtClean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13698" y="2061468"/>
            <a:ext cx="740153" cy="322116"/>
          </a:xfrm>
          <a:prstGeom prst="rect">
            <a:avLst/>
          </a:prstGeom>
          <a:noFill/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378016" y="2061468"/>
            <a:ext cx="740153" cy="322116"/>
          </a:xfrm>
          <a:prstGeom prst="rect">
            <a:avLst/>
          </a:prstGeom>
          <a:noFill/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8" name="直线连接符 7"/>
          <p:cNvCxnSpPr>
            <a:stCxn id="9" idx="1"/>
            <a:endCxn id="6" idx="3"/>
          </p:cNvCxnSpPr>
          <p:nvPr/>
        </p:nvCxnSpPr>
        <p:spPr>
          <a:xfrm flipH="1">
            <a:off x="1753851" y="1640446"/>
            <a:ext cx="3176038" cy="582080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929889" y="1455780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选择其他平台进行对比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1" name="直线连接符 10"/>
          <p:cNvCxnSpPr>
            <a:stCxn id="9" idx="3"/>
            <a:endCxn id="7" idx="0"/>
          </p:cNvCxnSpPr>
          <p:nvPr/>
        </p:nvCxnSpPr>
        <p:spPr>
          <a:xfrm>
            <a:off x="7435703" y="1640446"/>
            <a:ext cx="312390" cy="421022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720149" y="4574162"/>
            <a:ext cx="740153" cy="322116"/>
          </a:xfrm>
          <a:prstGeom prst="rect">
            <a:avLst/>
          </a:prstGeom>
          <a:noFill/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6" name="直线连接符 15"/>
          <p:cNvCxnSpPr>
            <a:stCxn id="15" idx="2"/>
            <a:endCxn id="17" idx="0"/>
          </p:cNvCxnSpPr>
          <p:nvPr/>
        </p:nvCxnSpPr>
        <p:spPr>
          <a:xfrm>
            <a:off x="4090226" y="4896278"/>
            <a:ext cx="1389590" cy="617213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46145" y="5513491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点击</a:t>
            </a:r>
            <a:r>
              <a:rPr kumimoji="1" lang="en-US" altLang="zh-CN" dirty="0" smtClean="0">
                <a:solidFill>
                  <a:srgbClr val="000000"/>
                </a:solidFill>
                <a:ea typeface="华文楷体"/>
                <a:cs typeface="华文楷体"/>
              </a:rPr>
              <a:t>logo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访问平台详情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55728" y="58390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字段信息对比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22" name="直线连接符 21"/>
          <p:cNvCxnSpPr>
            <a:endCxn id="21" idx="0"/>
          </p:cNvCxnSpPr>
          <p:nvPr/>
        </p:nvCxnSpPr>
        <p:spPr>
          <a:xfrm>
            <a:off x="7548882" y="4574162"/>
            <a:ext cx="391676" cy="1264881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98463" y="538013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数值信息对比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26" name="直线连接符 25"/>
          <p:cNvCxnSpPr>
            <a:endCxn id="25" idx="0"/>
          </p:cNvCxnSpPr>
          <p:nvPr/>
        </p:nvCxnSpPr>
        <p:spPr>
          <a:xfrm flipH="1">
            <a:off x="1383293" y="3637741"/>
            <a:ext cx="2067757" cy="1742396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058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平台对比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9089" y="5563330"/>
            <a:ext cx="811212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平台之间各项信息的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全面对比</a:t>
            </a:r>
            <a:endParaRPr kumimoji="1" lang="en-US" altLang="zh-CN" sz="2000" dirty="0" smtClean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标的金额分布对比、标的期限分布对比、人员信息对比、舆情倾向对比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3" name="图片 2" descr="屏幕快照 2016-04-18 下午3.59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59" y="1539780"/>
            <a:ext cx="6667969" cy="39014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3334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平台详情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4-18 下午4.05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56" y="1587851"/>
            <a:ext cx="6975867" cy="3859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573234" y="5537674"/>
            <a:ext cx="811212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平台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详情页面</a:t>
            </a:r>
            <a:endParaRPr kumimoji="1" lang="en-US" altLang="zh-CN" sz="2000" dirty="0" smtClean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平台的基本信息、标的期限分布和金额分布、位置信息、人员信息、指数信息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65090" y="1945017"/>
            <a:ext cx="740153" cy="322116"/>
          </a:xfrm>
          <a:prstGeom prst="rect">
            <a:avLst/>
          </a:prstGeom>
          <a:noFill/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1436" y="290054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可切换至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其他平台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8" name="直线连接符 7"/>
          <p:cNvCxnSpPr>
            <a:stCxn id="7" idx="0"/>
          </p:cNvCxnSpPr>
          <p:nvPr/>
        </p:nvCxnSpPr>
        <p:spPr>
          <a:xfrm flipV="1">
            <a:off x="1085434" y="2267134"/>
            <a:ext cx="949733" cy="633408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17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快照 2016-04-18 下午4.0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7" y="1500241"/>
            <a:ext cx="6343021" cy="3888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平台详情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8332" y="5499190"/>
            <a:ext cx="762044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平台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详情页面</a:t>
            </a:r>
            <a:endParaRPr kumimoji="1" lang="en-US" altLang="zh-CN" sz="2000" dirty="0" smtClean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平台的舆情信息、新闻源分布、平台关键词、深度历史数据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98877" y="3721523"/>
            <a:ext cx="598300" cy="178090"/>
          </a:xfrm>
          <a:prstGeom prst="rect">
            <a:avLst/>
          </a:prstGeom>
          <a:noFill/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69089" y="1855391"/>
            <a:ext cx="1569660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可切换显示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其他参数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历史数据，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实现任意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两参数之间的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关联分析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8" name="直线连接符 7"/>
          <p:cNvCxnSpPr>
            <a:stCxn id="9" idx="0"/>
            <a:endCxn id="7" idx="1"/>
          </p:cNvCxnSpPr>
          <p:nvPr/>
        </p:nvCxnSpPr>
        <p:spPr>
          <a:xfrm flipV="1">
            <a:off x="3406939" y="2732555"/>
            <a:ext cx="3962150" cy="988968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07789" y="3721523"/>
            <a:ext cx="598300" cy="178090"/>
          </a:xfrm>
          <a:prstGeom prst="rect">
            <a:avLst/>
          </a:prstGeom>
          <a:noFill/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4" name="直线连接符 13"/>
          <p:cNvCxnSpPr>
            <a:stCxn id="6" idx="3"/>
            <a:endCxn id="7" idx="2"/>
          </p:cNvCxnSpPr>
          <p:nvPr/>
        </p:nvCxnSpPr>
        <p:spPr>
          <a:xfrm flipV="1">
            <a:off x="7197177" y="3609718"/>
            <a:ext cx="956742" cy="200850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17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平台详情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9994" y="5165667"/>
            <a:ext cx="833566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平台</a:t>
            </a: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大事时间线</a:t>
            </a: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以时间线的形式展示平台发展历程，每个色块代表一项事件，不同颜色代表不同类别事件。随着时间推移，每年事件逐渐增多，且</a:t>
            </a:r>
            <a:r>
              <a:rPr kumimoji="1" lang="zh-CN" altLang="en-US" dirty="0" smtClean="0">
                <a:solidFill>
                  <a:srgbClr val="D16349"/>
                </a:solidFill>
                <a:latin typeface="华文楷体"/>
                <a:ea typeface="华文楷体"/>
                <a:cs typeface="华文楷体"/>
              </a:rPr>
              <a:t>荣誉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和</a:t>
            </a:r>
            <a:r>
              <a:rPr kumimoji="1" lang="zh-CN" altLang="en-US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来访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比例增加</a:t>
            </a:r>
            <a:endParaRPr kumimoji="1" lang="en-US" altLang="zh-CN" dirty="0" smtClean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" name="图片 1" descr="屏幕快照 2016-04-18 下午4.14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8" y="1939684"/>
            <a:ext cx="8463910" cy="3058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2894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懒人选投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pic>
        <p:nvPicPr>
          <p:cNvPr id="2" name="图片 1" descr="屏幕快照 2016-04-18 下午4.21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6" y="1672398"/>
            <a:ext cx="8108044" cy="31535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429994" y="5101527"/>
            <a:ext cx="833566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平台推荐</a:t>
            </a: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只需回答六个问题，即可根据投资偏好推荐符合要求的平台啦。回答完毕后还可以在左边的选择栏里修改自己的投资偏好，重新查看推荐结果～</a:t>
            </a:r>
          </a:p>
        </p:txBody>
      </p:sp>
    </p:spTree>
    <p:extLst>
      <p:ext uri="{BB962C8B-B14F-4D97-AF65-F5344CB8AC3E}">
        <p14:creationId xmlns:p14="http://schemas.microsoft.com/office/powerpoint/2010/main" val="9781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产品概要</a:t>
            </a:r>
            <a:endParaRPr kumimoji="1" lang="zh-CN" altLang="en-US" sz="4000" dirty="0"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38" name="圆角矩形 237"/>
          <p:cNvSpPr/>
          <p:nvPr/>
        </p:nvSpPr>
        <p:spPr>
          <a:xfrm>
            <a:off x="1443743" y="4262553"/>
            <a:ext cx="6163671" cy="975974"/>
          </a:xfrm>
          <a:prstGeom prst="roundRect">
            <a:avLst/>
          </a:prstGeom>
          <a:noFill/>
          <a:ln w="9525" cap="flat" cmpd="sng" algn="ctr">
            <a:solidFill>
              <a:srgbClr val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39" name="上箭头 238"/>
          <p:cNvSpPr/>
          <p:nvPr/>
        </p:nvSpPr>
        <p:spPr>
          <a:xfrm>
            <a:off x="8273801" y="962075"/>
            <a:ext cx="734216" cy="5556617"/>
          </a:xfrm>
          <a:prstGeom prst="upArrow">
            <a:avLst/>
          </a:prstGeom>
          <a:gradFill rotWithShape="1">
            <a:gsLst>
              <a:gs pos="0">
                <a:schemeClr val="accent3">
                  <a:lumMod val="60000"/>
                  <a:lumOff val="40000"/>
                </a:schemeClr>
              </a:gs>
              <a:gs pos="99000">
                <a:schemeClr val="bg2">
                  <a:lumMod val="25000"/>
                </a:schemeClr>
              </a:gs>
            </a:gsLst>
            <a:lin ang="16200000" scaled="0"/>
          </a:gra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数据流</a:t>
            </a:r>
            <a:endParaRPr kumimoji="1" lang="zh-CN" altLang="en-US" sz="15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0" name="圆角矩形 239"/>
          <p:cNvSpPr/>
          <p:nvPr/>
        </p:nvSpPr>
        <p:spPr>
          <a:xfrm>
            <a:off x="1443744" y="1417638"/>
            <a:ext cx="6163670" cy="1202122"/>
          </a:xfrm>
          <a:prstGeom prst="roundRect">
            <a:avLst/>
          </a:prstGeom>
          <a:noFill/>
          <a:ln w="9525" cap="flat" cmpd="sng" algn="ctr">
            <a:solidFill>
              <a:srgbClr val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1" name="圆角矩形 240"/>
          <p:cNvSpPr/>
          <p:nvPr/>
        </p:nvSpPr>
        <p:spPr>
          <a:xfrm>
            <a:off x="1443743" y="5365750"/>
            <a:ext cx="6163671" cy="1142695"/>
          </a:xfrm>
          <a:prstGeom prst="roundRect">
            <a:avLst/>
          </a:prstGeom>
          <a:noFill/>
          <a:ln w="9525" cap="flat" cmpd="sng" algn="ctr">
            <a:solidFill>
              <a:srgbClr val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2" name="圆角矩形 241"/>
          <p:cNvSpPr/>
          <p:nvPr/>
        </p:nvSpPr>
        <p:spPr>
          <a:xfrm>
            <a:off x="1443743" y="2698750"/>
            <a:ext cx="6163671" cy="1449917"/>
          </a:xfrm>
          <a:prstGeom prst="roundRect">
            <a:avLst/>
          </a:prstGeom>
          <a:noFill/>
          <a:ln w="9525" cap="flat" cmpd="sng" algn="ctr">
            <a:solidFill>
              <a:srgbClr val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321106" y="5557204"/>
            <a:ext cx="1118962" cy="630382"/>
          </a:xfrm>
          <a:prstGeom prst="rect">
            <a:avLst/>
          </a:prstGeom>
          <a:solidFill>
            <a:srgbClr val="B0C3C4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数据爬取</a:t>
            </a:r>
            <a:endParaRPr kumimoji="1" lang="zh-CN" altLang="en-US" sz="18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4" name="矩形 243"/>
          <p:cNvSpPr/>
          <p:nvPr/>
        </p:nvSpPr>
        <p:spPr>
          <a:xfrm>
            <a:off x="304667" y="4411857"/>
            <a:ext cx="1118962" cy="569056"/>
          </a:xfrm>
          <a:prstGeom prst="rect">
            <a:avLst/>
          </a:prstGeom>
          <a:solidFill>
            <a:srgbClr val="8E9FA2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数据清洗</a:t>
            </a:r>
            <a:endParaRPr kumimoji="1" lang="zh-CN" altLang="en-US" sz="18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329328" y="2975277"/>
            <a:ext cx="1118961" cy="587802"/>
          </a:xfrm>
          <a:prstGeom prst="rect">
            <a:avLst/>
          </a:prstGeom>
          <a:solidFill>
            <a:srgbClr val="647476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数据分析</a:t>
            </a:r>
            <a:endParaRPr kumimoji="1" lang="zh-CN" altLang="en-US" sz="18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304668" y="1619250"/>
            <a:ext cx="1123070" cy="636955"/>
          </a:xfrm>
          <a:prstGeom prst="rect">
            <a:avLst/>
          </a:prstGeom>
          <a:solidFill>
            <a:srgbClr val="3C494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交互</a:t>
            </a:r>
            <a:endParaRPr kumimoji="1" lang="en-US" altLang="zh-CN" sz="1800" b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可视化</a:t>
            </a:r>
            <a:endParaRPr kumimoji="1" lang="zh-CN" altLang="en-US" sz="18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7" name="矩形 246"/>
          <p:cNvSpPr/>
          <p:nvPr/>
        </p:nvSpPr>
        <p:spPr>
          <a:xfrm>
            <a:off x="1731873" y="2791422"/>
            <a:ext cx="1093859" cy="490047"/>
          </a:xfrm>
          <a:prstGeom prst="rect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主题提取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8" name="矩形 247"/>
          <p:cNvSpPr/>
          <p:nvPr/>
        </p:nvSpPr>
        <p:spPr>
          <a:xfrm>
            <a:off x="1655164" y="4340386"/>
            <a:ext cx="1098280" cy="408178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数据去重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2761653" y="4340385"/>
            <a:ext cx="1105695" cy="40817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空值处理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0" name="矩形 249"/>
          <p:cNvSpPr/>
          <p:nvPr/>
        </p:nvSpPr>
        <p:spPr>
          <a:xfrm>
            <a:off x="5032137" y="4340384"/>
            <a:ext cx="1190645" cy="40817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格式统一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1" name="矩形 250"/>
          <p:cNvSpPr/>
          <p:nvPr/>
        </p:nvSpPr>
        <p:spPr>
          <a:xfrm>
            <a:off x="3876901" y="4340384"/>
            <a:ext cx="1146355" cy="408180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数据去噪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2" name="矩形 251"/>
          <p:cNvSpPr/>
          <p:nvPr/>
        </p:nvSpPr>
        <p:spPr>
          <a:xfrm>
            <a:off x="2834614" y="2787322"/>
            <a:ext cx="1123070" cy="490047"/>
          </a:xfrm>
          <a:prstGeom prst="rect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事件检测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3966565" y="2791422"/>
            <a:ext cx="1105803" cy="490047"/>
          </a:xfrm>
          <a:prstGeom prst="rect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知识图谱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5081249" y="2787322"/>
            <a:ext cx="1058121" cy="494147"/>
          </a:xfrm>
          <a:prstGeom prst="rect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kern="0" dirty="0" smtClean="0">
                <a:solidFill>
                  <a:sysClr val="window" lastClr="FFFFFF"/>
                </a:solidFill>
                <a:latin typeface="华文楷体"/>
                <a:ea typeface="华文楷体"/>
                <a:cs typeface="华文楷体"/>
              </a:rPr>
              <a:t>情感分析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5" name="矩形 254"/>
          <p:cNvSpPr/>
          <p:nvPr/>
        </p:nvSpPr>
        <p:spPr>
          <a:xfrm>
            <a:off x="1601632" y="1524000"/>
            <a:ext cx="1191597" cy="504591"/>
          </a:xfrm>
          <a:prstGeom prst="rect">
            <a:avLst/>
          </a:prstGeom>
          <a:solidFill>
            <a:srgbClr val="9BBB59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kern="0" dirty="0" smtClean="0">
                <a:solidFill>
                  <a:sysClr val="window" lastClr="FFFFFF"/>
                </a:solidFill>
                <a:latin typeface="华文楷体"/>
                <a:ea typeface="华文楷体"/>
                <a:cs typeface="华文楷体"/>
              </a:rPr>
              <a:t>行业舆情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2806058" y="1524000"/>
            <a:ext cx="1220791" cy="504591"/>
          </a:xfrm>
          <a:prstGeom prst="rect">
            <a:avLst/>
          </a:prstGeom>
          <a:solidFill>
            <a:srgbClr val="9BBB59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kern="0" dirty="0" smtClean="0">
                <a:solidFill>
                  <a:sysClr val="window" lastClr="FFFFFF"/>
                </a:solidFill>
                <a:latin typeface="华文楷体"/>
                <a:ea typeface="华文楷体"/>
                <a:cs typeface="华文楷体"/>
              </a:rPr>
              <a:t>行业数据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7" name="矩形 256"/>
          <p:cNvSpPr/>
          <p:nvPr/>
        </p:nvSpPr>
        <p:spPr>
          <a:xfrm>
            <a:off x="4035315" y="1524000"/>
            <a:ext cx="1171533" cy="504591"/>
          </a:xfrm>
          <a:prstGeom prst="rect">
            <a:avLst/>
          </a:prstGeom>
          <a:solidFill>
            <a:srgbClr val="9BBB59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平台</a:t>
            </a:r>
            <a:r>
              <a:rPr kumimoji="1" lang="zh-CN" altLang="en-US" sz="1500" kern="0" dirty="0" smtClean="0">
                <a:solidFill>
                  <a:sysClr val="window" lastClr="FFFFFF"/>
                </a:solidFill>
                <a:latin typeface="华文楷体"/>
                <a:ea typeface="华文楷体"/>
                <a:cs typeface="华文楷体"/>
              </a:rPr>
              <a:t>对比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5218462" y="1524000"/>
            <a:ext cx="1141686" cy="504591"/>
          </a:xfrm>
          <a:prstGeom prst="rect">
            <a:avLst/>
          </a:prstGeom>
          <a:solidFill>
            <a:srgbClr val="9BBB59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kern="0" dirty="0" smtClean="0">
                <a:solidFill>
                  <a:sysClr val="window" lastClr="FFFFFF"/>
                </a:solidFill>
                <a:latin typeface="华文楷体"/>
                <a:ea typeface="华文楷体"/>
                <a:cs typeface="华文楷体"/>
              </a:rPr>
              <a:t>平台详情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59" name="矩形 258"/>
          <p:cNvSpPr/>
          <p:nvPr/>
        </p:nvSpPr>
        <p:spPr>
          <a:xfrm>
            <a:off x="6376054" y="1524000"/>
            <a:ext cx="1106363" cy="504591"/>
          </a:xfrm>
          <a:prstGeom prst="rect">
            <a:avLst/>
          </a:prstGeom>
          <a:solidFill>
            <a:srgbClr val="9BBB59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kern="0" dirty="0" smtClean="0">
                <a:solidFill>
                  <a:sysClr val="window" lastClr="FFFFFF"/>
                </a:solidFill>
                <a:latin typeface="华文楷体"/>
                <a:ea typeface="华文楷体"/>
                <a:cs typeface="华文楷体"/>
              </a:rPr>
              <a:t>平台推荐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60" name="矩形 259"/>
          <p:cNvSpPr/>
          <p:nvPr/>
        </p:nvSpPr>
        <p:spPr>
          <a:xfrm>
            <a:off x="6148252" y="2791422"/>
            <a:ext cx="1146148" cy="490047"/>
          </a:xfrm>
          <a:prstGeom prst="rect">
            <a:avLst/>
          </a:prstGeom>
          <a:solidFill>
            <a:srgbClr val="EEECE1">
              <a:lumMod val="50000"/>
            </a:srgb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时空关联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261" name="罐形 260"/>
          <p:cNvSpPr/>
          <p:nvPr/>
        </p:nvSpPr>
        <p:spPr>
          <a:xfrm>
            <a:off x="1779817" y="5469861"/>
            <a:ext cx="1013412" cy="435277"/>
          </a:xfrm>
          <a:prstGeom prst="can">
            <a:avLst>
              <a:gd name="adj" fmla="val 29053"/>
            </a:avLst>
          </a:prstGeom>
          <a:solidFill>
            <a:sysClr val="windowText" lastClr="000000">
              <a:lumMod val="50000"/>
              <a:lumOff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新闻数据</a:t>
            </a:r>
          </a:p>
        </p:txBody>
      </p:sp>
      <p:sp>
        <p:nvSpPr>
          <p:cNvPr id="262" name="罐形 261"/>
          <p:cNvSpPr/>
          <p:nvPr/>
        </p:nvSpPr>
        <p:spPr>
          <a:xfrm>
            <a:off x="2949249" y="5468139"/>
            <a:ext cx="1013412" cy="435277"/>
          </a:xfrm>
          <a:prstGeom prst="can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用户评论</a:t>
            </a:r>
          </a:p>
        </p:txBody>
      </p:sp>
      <p:sp>
        <p:nvSpPr>
          <p:cNvPr id="263" name="罐形 262"/>
          <p:cNvSpPr/>
          <p:nvPr/>
        </p:nvSpPr>
        <p:spPr>
          <a:xfrm>
            <a:off x="4072319" y="5468139"/>
            <a:ext cx="1013412" cy="435277"/>
          </a:xfrm>
          <a:prstGeom prst="can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平台指标</a:t>
            </a:r>
          </a:p>
        </p:txBody>
      </p:sp>
      <p:sp>
        <p:nvSpPr>
          <p:cNvPr id="264" name="罐形 263"/>
          <p:cNvSpPr/>
          <p:nvPr/>
        </p:nvSpPr>
        <p:spPr>
          <a:xfrm>
            <a:off x="5206849" y="5469861"/>
            <a:ext cx="1013412" cy="435277"/>
          </a:xfrm>
          <a:prstGeom prst="can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基本信息</a:t>
            </a:r>
          </a:p>
        </p:txBody>
      </p:sp>
      <p:sp>
        <p:nvSpPr>
          <p:cNvPr id="265" name="矩形 264"/>
          <p:cNvSpPr/>
          <p:nvPr/>
        </p:nvSpPr>
        <p:spPr>
          <a:xfrm>
            <a:off x="6229142" y="4343316"/>
            <a:ext cx="1156124" cy="410161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对齐融合</a:t>
            </a:r>
            <a:endParaRPr kumimoji="1" lang="zh-CN" altLang="en-US" sz="1500" b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pic>
        <p:nvPicPr>
          <p:cNvPr id="266" name="图片 2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0867" y="2121781"/>
            <a:ext cx="494957" cy="406283"/>
          </a:xfrm>
          <a:prstGeom prst="rect">
            <a:avLst/>
          </a:prstGeom>
        </p:spPr>
      </p:pic>
      <p:pic>
        <p:nvPicPr>
          <p:cNvPr id="267" name="图片 2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254" y="4799619"/>
            <a:ext cx="1228740" cy="374079"/>
          </a:xfrm>
          <a:prstGeom prst="rect">
            <a:avLst/>
          </a:prstGeom>
        </p:spPr>
      </p:pic>
      <p:pic>
        <p:nvPicPr>
          <p:cNvPr id="268" name="图片 2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403" y="4807508"/>
            <a:ext cx="662844" cy="364515"/>
          </a:xfrm>
          <a:prstGeom prst="rect">
            <a:avLst/>
          </a:prstGeom>
        </p:spPr>
      </p:pic>
      <p:pic>
        <p:nvPicPr>
          <p:cNvPr id="269" name="图片 2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721" y="2146439"/>
            <a:ext cx="1737079" cy="365818"/>
          </a:xfrm>
          <a:prstGeom prst="rect">
            <a:avLst/>
          </a:prstGeom>
        </p:spPr>
      </p:pic>
      <p:pic>
        <p:nvPicPr>
          <p:cNvPr id="270" name="图片 2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239" y="2146439"/>
            <a:ext cx="1955800" cy="365818"/>
          </a:xfrm>
          <a:prstGeom prst="rect">
            <a:avLst/>
          </a:prstGeom>
        </p:spPr>
      </p:pic>
      <p:pic>
        <p:nvPicPr>
          <p:cNvPr id="271" name="图片 2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701" y="4791421"/>
            <a:ext cx="1093900" cy="370291"/>
          </a:xfrm>
          <a:prstGeom prst="rect">
            <a:avLst/>
          </a:prstGeom>
        </p:spPr>
      </p:pic>
      <p:pic>
        <p:nvPicPr>
          <p:cNvPr id="272" name="图片 2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0760" y="4791421"/>
            <a:ext cx="1591261" cy="364515"/>
          </a:xfrm>
          <a:prstGeom prst="rect">
            <a:avLst/>
          </a:prstGeom>
        </p:spPr>
      </p:pic>
      <p:pic>
        <p:nvPicPr>
          <p:cNvPr id="273" name="图片 2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1063" y="2146439"/>
            <a:ext cx="932166" cy="365818"/>
          </a:xfrm>
          <a:prstGeom prst="rect">
            <a:avLst/>
          </a:prstGeom>
        </p:spPr>
      </p:pic>
      <p:pic>
        <p:nvPicPr>
          <p:cNvPr id="274" name="图片 2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4108" y="3344150"/>
            <a:ext cx="1488400" cy="706700"/>
          </a:xfrm>
          <a:prstGeom prst="rect">
            <a:avLst/>
          </a:prstGeom>
        </p:spPr>
      </p:pic>
      <p:pic>
        <p:nvPicPr>
          <p:cNvPr id="275" name="图片 2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03082" y="3344149"/>
            <a:ext cx="1208333" cy="706700"/>
          </a:xfrm>
          <a:prstGeom prst="rect">
            <a:avLst/>
          </a:prstGeom>
        </p:spPr>
      </p:pic>
      <p:sp>
        <p:nvSpPr>
          <p:cNvPr id="276" name="罐形 275"/>
          <p:cNvSpPr/>
          <p:nvPr/>
        </p:nvSpPr>
        <p:spPr>
          <a:xfrm>
            <a:off x="6351470" y="5469861"/>
            <a:ext cx="1013412" cy="435277"/>
          </a:xfrm>
          <a:prstGeom prst="can">
            <a:avLst/>
          </a:prstGeom>
          <a:solidFill>
            <a:sysClr val="window" lastClr="FFFFFF">
              <a:lumMod val="50000"/>
            </a:sys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公司事记</a:t>
            </a:r>
          </a:p>
        </p:txBody>
      </p:sp>
      <p:grpSp>
        <p:nvGrpSpPr>
          <p:cNvPr id="277" name="组 276"/>
          <p:cNvGrpSpPr/>
          <p:nvPr/>
        </p:nvGrpSpPr>
        <p:grpSpPr>
          <a:xfrm>
            <a:off x="1740916" y="5930265"/>
            <a:ext cx="5609674" cy="535124"/>
            <a:chOff x="1525512" y="5997206"/>
            <a:chExt cx="5956905" cy="588780"/>
          </a:xfrm>
        </p:grpSpPr>
        <p:pic>
          <p:nvPicPr>
            <p:cNvPr id="278" name="图片 27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598272" y="6026231"/>
              <a:ext cx="864486" cy="283771"/>
            </a:xfrm>
            <a:prstGeom prst="rect">
              <a:avLst/>
            </a:prstGeom>
          </p:spPr>
        </p:pic>
        <p:pic>
          <p:nvPicPr>
            <p:cNvPr id="279" name="图片 27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689775" y="6031287"/>
              <a:ext cx="710571" cy="296633"/>
            </a:xfrm>
            <a:prstGeom prst="rect">
              <a:avLst/>
            </a:prstGeom>
          </p:spPr>
        </p:pic>
        <p:pic>
          <p:nvPicPr>
            <p:cNvPr id="280" name="图片 27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33591" y="6010837"/>
              <a:ext cx="902320" cy="300542"/>
            </a:xfrm>
            <a:prstGeom prst="rect">
              <a:avLst/>
            </a:prstGeom>
          </p:spPr>
        </p:pic>
        <p:pic>
          <p:nvPicPr>
            <p:cNvPr id="281" name="图片 28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22667" y="6352561"/>
              <a:ext cx="710571" cy="216377"/>
            </a:xfrm>
            <a:prstGeom prst="rect">
              <a:avLst/>
            </a:prstGeom>
          </p:spPr>
        </p:pic>
        <p:pic>
          <p:nvPicPr>
            <p:cNvPr id="282" name="图片 281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525512" y="6359411"/>
              <a:ext cx="966958" cy="216887"/>
            </a:xfrm>
            <a:prstGeom prst="rect">
              <a:avLst/>
            </a:prstGeom>
          </p:spPr>
        </p:pic>
        <p:pic>
          <p:nvPicPr>
            <p:cNvPr id="283" name="图片 28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759681" y="6341559"/>
              <a:ext cx="622490" cy="227500"/>
            </a:xfrm>
            <a:prstGeom prst="rect">
              <a:avLst/>
            </a:prstGeom>
          </p:spPr>
        </p:pic>
        <p:pic>
          <p:nvPicPr>
            <p:cNvPr id="284" name="图片 283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4650252" y="6346267"/>
              <a:ext cx="722694" cy="239719"/>
            </a:xfrm>
            <a:prstGeom prst="rect">
              <a:avLst/>
            </a:prstGeom>
          </p:spPr>
        </p:pic>
        <p:pic>
          <p:nvPicPr>
            <p:cNvPr id="285" name="图片 284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683034" y="6019415"/>
              <a:ext cx="696223" cy="248140"/>
            </a:xfrm>
            <a:prstGeom prst="rect">
              <a:avLst/>
            </a:prstGeom>
          </p:spPr>
        </p:pic>
        <p:pic>
          <p:nvPicPr>
            <p:cNvPr id="287" name="图片 28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709456" y="5997206"/>
              <a:ext cx="550021" cy="298573"/>
            </a:xfrm>
            <a:prstGeom prst="rect">
              <a:avLst/>
            </a:prstGeom>
          </p:spPr>
        </p:pic>
        <p:pic>
          <p:nvPicPr>
            <p:cNvPr id="288" name="图片 28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5676510" y="6359379"/>
              <a:ext cx="788279" cy="215036"/>
            </a:xfrm>
            <a:prstGeom prst="rect">
              <a:avLst/>
            </a:prstGeom>
          </p:spPr>
        </p:pic>
        <p:pic>
          <p:nvPicPr>
            <p:cNvPr id="289" name="图片 288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683034" y="6350635"/>
              <a:ext cx="799383" cy="225328"/>
            </a:xfrm>
            <a:prstGeom prst="rect">
              <a:avLst/>
            </a:prstGeom>
          </p:spPr>
        </p:pic>
      </p:grpSp>
      <p:pic>
        <p:nvPicPr>
          <p:cNvPr id="290" name="图片 28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86282" y="3344150"/>
            <a:ext cx="1186524" cy="706699"/>
          </a:xfrm>
          <a:prstGeom prst="rect">
            <a:avLst/>
          </a:prstGeom>
        </p:spPr>
      </p:pic>
      <p:sp>
        <p:nvSpPr>
          <p:cNvPr id="291" name="罐形 290"/>
          <p:cNvSpPr/>
          <p:nvPr/>
        </p:nvSpPr>
        <p:spPr>
          <a:xfrm>
            <a:off x="7598110" y="5039348"/>
            <a:ext cx="885590" cy="492199"/>
          </a:xfrm>
          <a:prstGeom prst="can">
            <a:avLst/>
          </a:prstGeom>
          <a:solidFill>
            <a:srgbClr val="7E8F9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结构化</a:t>
            </a:r>
            <a:endParaRPr kumimoji="1" lang="en-US" altLang="zh-CN" sz="1200" b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</a:t>
            </a:r>
          </a:p>
        </p:txBody>
      </p:sp>
      <p:sp>
        <p:nvSpPr>
          <p:cNvPr id="292" name="罐形 291"/>
          <p:cNvSpPr/>
          <p:nvPr/>
        </p:nvSpPr>
        <p:spPr>
          <a:xfrm>
            <a:off x="7585281" y="5973174"/>
            <a:ext cx="885590" cy="545519"/>
          </a:xfrm>
          <a:prstGeom prst="can">
            <a:avLst/>
          </a:prstGeom>
          <a:solidFill>
            <a:srgbClr val="99ACAD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原始数据</a:t>
            </a:r>
            <a:r>
              <a:rPr kumimoji="1" lang="zh-CN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(</a:t>
            </a:r>
            <a:r>
              <a:rPr kumimoji="1" lang="zh-CN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多源异构）</a:t>
            </a:r>
          </a:p>
        </p:txBody>
      </p:sp>
      <p:sp>
        <p:nvSpPr>
          <p:cNvPr id="293" name="罐形 292"/>
          <p:cNvSpPr/>
          <p:nvPr/>
        </p:nvSpPr>
        <p:spPr>
          <a:xfrm>
            <a:off x="7572452" y="3916634"/>
            <a:ext cx="885590" cy="435277"/>
          </a:xfrm>
          <a:prstGeom prst="can">
            <a:avLst/>
          </a:prstGeom>
          <a:solidFill>
            <a:srgbClr val="57666B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信息</a:t>
            </a:r>
          </a:p>
        </p:txBody>
      </p:sp>
      <p:sp>
        <p:nvSpPr>
          <p:cNvPr id="294" name="罐形 293"/>
          <p:cNvSpPr/>
          <p:nvPr/>
        </p:nvSpPr>
        <p:spPr>
          <a:xfrm>
            <a:off x="7558493" y="2416971"/>
            <a:ext cx="938036" cy="435277"/>
          </a:xfrm>
          <a:prstGeom prst="can">
            <a:avLst/>
          </a:prstGeom>
          <a:solidFill>
            <a:srgbClr val="4C5A5F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500" b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知识</a:t>
            </a:r>
          </a:p>
        </p:txBody>
      </p:sp>
      <p:sp>
        <p:nvSpPr>
          <p:cNvPr id="295" name="罐形 294"/>
          <p:cNvSpPr/>
          <p:nvPr/>
        </p:nvSpPr>
        <p:spPr>
          <a:xfrm>
            <a:off x="7585281" y="1376393"/>
            <a:ext cx="885590" cy="519944"/>
          </a:xfrm>
          <a:prstGeom prst="can">
            <a:avLst/>
          </a:prstGeom>
          <a:solidFill>
            <a:srgbClr val="2E3B41"/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交互</a:t>
            </a:r>
            <a:r>
              <a:rPr kumimoji="1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图表</a:t>
            </a:r>
          </a:p>
        </p:txBody>
      </p:sp>
      <p:pic>
        <p:nvPicPr>
          <p:cNvPr id="296" name="图片 29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636019" y="3344150"/>
            <a:ext cx="1274200" cy="706700"/>
          </a:xfrm>
          <a:prstGeom prst="rect">
            <a:avLst/>
          </a:prstGeom>
        </p:spPr>
      </p:pic>
      <p:pic>
        <p:nvPicPr>
          <p:cNvPr id="2" name="图片 1" descr="logo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066" y="5930362"/>
            <a:ext cx="806957" cy="28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91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懒人选投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9994" y="5242635"/>
            <a:ext cx="833566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标签匹配</a:t>
            </a: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在标签云中</a:t>
            </a:r>
            <a:r>
              <a:rPr kumimoji="1" lang="en-US" altLang="zh-CN" dirty="0" smtClean="0">
                <a:solidFill>
                  <a:srgbClr val="000000"/>
                </a:solidFill>
                <a:ea typeface="华文楷体"/>
                <a:cs typeface="华文楷体"/>
              </a:rPr>
              <a:t>DIY</a:t>
            </a:r>
            <a:r>
              <a:rPr kumimoji="1" lang="zh-CN" altLang="en-US" dirty="0" smtClean="0">
                <a:solidFill>
                  <a:srgbClr val="000000"/>
                </a:solidFill>
                <a:ea typeface="华文楷体"/>
                <a:cs typeface="华文楷体"/>
              </a:rPr>
              <a:t>你感兴趣的标签，即可根据所选标签得到匹配的平台。不过需要注意的是，添加的标签太多，也有可能得不到匹配的结果哦～</a:t>
            </a:r>
          </a:p>
        </p:txBody>
      </p:sp>
      <p:pic>
        <p:nvPicPr>
          <p:cNvPr id="3" name="图片 2" descr="屏幕快照 2016-04-18 下午4.54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94" y="1566884"/>
            <a:ext cx="6963039" cy="2870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 descr="屏幕快照 2016-04-18 下午4.55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19" y="3961423"/>
            <a:ext cx="4076472" cy="1345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730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数据可视化</a:t>
            </a:r>
            <a:r>
              <a:rPr kumimoji="1" lang="en-US" altLang="zh-CN" sz="4000" dirty="0" smtClean="0">
                <a:latin typeface="Hiragino Sans GB W3"/>
                <a:ea typeface="Hiragino Sans GB W3"/>
                <a:cs typeface="Hiragino Sans GB W3"/>
              </a:rPr>
              <a:t> </a:t>
            </a:r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懒人选投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29994" y="5242635"/>
            <a:ext cx="8335668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zh-CN" altLang="en-US" sz="2000" dirty="0" smtClean="0">
                <a:solidFill>
                  <a:schemeClr val="accent1"/>
                </a:solidFill>
                <a:latin typeface="华文楷体"/>
                <a:ea typeface="华文楷体"/>
                <a:cs typeface="华文楷体"/>
              </a:rPr>
              <a:t>图谱探索</a:t>
            </a:r>
          </a:p>
          <a:p>
            <a:pPr>
              <a:spcAft>
                <a:spcPts val="600"/>
              </a:spcAft>
            </a:pP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想知道平台之间有哪些关联</a:t>
            </a:r>
            <a:r>
              <a:rPr kumimoji="1" lang="en-US" altLang="zh-CN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 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吗？是否在同一个城市？公司类型是否相同？综合排名是否相近？快去探索浩瀚的</a:t>
            </a:r>
            <a:r>
              <a:rPr kumimoji="1" lang="en-US" altLang="zh-CN" dirty="0" smtClean="0">
                <a:solidFill>
                  <a:srgbClr val="000000"/>
                </a:solidFill>
                <a:ea typeface="华文楷体"/>
                <a:cs typeface="华文楷体"/>
              </a:rPr>
              <a:t>P2P</a:t>
            </a:r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知识图谱吧～</a:t>
            </a:r>
            <a:endParaRPr kumimoji="1" lang="zh-CN" altLang="en-US" dirty="0" smtClean="0">
              <a:solidFill>
                <a:srgbClr val="000000"/>
              </a:solidFill>
              <a:ea typeface="华文楷体"/>
              <a:cs typeface="华文楷体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65" y="1602661"/>
            <a:ext cx="6879771" cy="3463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511140" y="1622900"/>
            <a:ext cx="1259963" cy="468011"/>
          </a:xfrm>
          <a:prstGeom prst="rect">
            <a:avLst/>
          </a:prstGeom>
          <a:noFill/>
          <a:ln w="12700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solidFill>
                <a:schemeClr val="accent1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078" y="2900542"/>
            <a:ext cx="644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目标平台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8" name="直线连接符 7"/>
          <p:cNvCxnSpPr>
            <a:stCxn id="7" idx="0"/>
            <a:endCxn id="6" idx="2"/>
          </p:cNvCxnSpPr>
          <p:nvPr/>
        </p:nvCxnSpPr>
        <p:spPr>
          <a:xfrm flipV="1">
            <a:off x="652547" y="2090911"/>
            <a:ext cx="1488575" cy="809631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972277" y="5165667"/>
            <a:ext cx="258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双击即可切换目标平台</a:t>
            </a:r>
            <a:endParaRPr kumimoji="1" lang="zh-CN" altLang="en-US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2" name="直线连接符 11"/>
          <p:cNvCxnSpPr>
            <a:stCxn id="11" idx="0"/>
          </p:cNvCxnSpPr>
          <p:nvPr/>
        </p:nvCxnSpPr>
        <p:spPr>
          <a:xfrm flipH="1" flipV="1">
            <a:off x="6453079" y="4784726"/>
            <a:ext cx="811595" cy="380941"/>
          </a:xfrm>
          <a:prstGeom prst="line">
            <a:avLst/>
          </a:prstGeom>
          <a:ln w="12700" cmpd="sng">
            <a:solidFill>
              <a:schemeClr val="accent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033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01752" y="2924711"/>
            <a:ext cx="8503920" cy="18984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4000" dirty="0" smtClean="0">
                <a:latin typeface="华文楷体"/>
                <a:ea typeface="华文楷体"/>
                <a:cs typeface="华文楷体"/>
              </a:rPr>
              <a:t>谢谢</a:t>
            </a:r>
            <a:endParaRPr kumimoji="1" lang="zh-CN" altLang="en-US" sz="4000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7635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数据源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79674" y="1945863"/>
            <a:ext cx="1242393" cy="61856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新闻门户</a:t>
            </a:r>
            <a:endParaRPr kumimoji="1" lang="en-US" altLang="zh-CN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79674" y="3022937"/>
            <a:ext cx="1242393" cy="618567"/>
          </a:xfrm>
          <a:prstGeom prst="rect">
            <a:avLst/>
          </a:prstGeom>
          <a:solidFill>
            <a:srgbClr val="546D7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民意评论</a:t>
            </a:r>
            <a:endParaRPr kumimoji="1" lang="en-US" altLang="zh-CN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9674" y="4157204"/>
            <a:ext cx="1242393" cy="618567"/>
          </a:xfrm>
          <a:prstGeom prst="rect">
            <a:avLst/>
          </a:prstGeom>
          <a:solidFill>
            <a:srgbClr val="546D7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网贷社区</a:t>
            </a:r>
            <a:endParaRPr kumimoji="1" lang="en-US" altLang="zh-CN" dirty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79674" y="5303800"/>
            <a:ext cx="1242393" cy="618567"/>
          </a:xfrm>
          <a:prstGeom prst="rect">
            <a:avLst/>
          </a:prstGeom>
          <a:solidFill>
            <a:srgbClr val="546D7A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平台官网</a:t>
            </a:r>
            <a:endParaRPr kumimoji="1" lang="en-US" altLang="zh-CN" dirty="0">
              <a:latin typeface="华文楷体"/>
              <a:ea typeface="华文楷体"/>
              <a:cs typeface="华文楷体"/>
            </a:endParaRPr>
          </a:p>
        </p:txBody>
      </p:sp>
      <p:grpSp>
        <p:nvGrpSpPr>
          <p:cNvPr id="40" name="组 39"/>
          <p:cNvGrpSpPr/>
          <p:nvPr/>
        </p:nvGrpSpPr>
        <p:grpSpPr>
          <a:xfrm>
            <a:off x="2606249" y="1749499"/>
            <a:ext cx="5465521" cy="2931102"/>
            <a:chOff x="3807138" y="2882801"/>
            <a:chExt cx="4036627" cy="2243022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7138" y="4772837"/>
              <a:ext cx="1075344" cy="352986"/>
            </a:xfrm>
            <a:prstGeom prst="rect">
              <a:avLst/>
            </a:prstGeom>
          </p:spPr>
        </p:pic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4137" y="4772837"/>
              <a:ext cx="883883" cy="352985"/>
            </a:xfrm>
            <a:prstGeom prst="rect">
              <a:avLst/>
            </a:prstGeom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7138" y="2882801"/>
              <a:ext cx="902320" cy="300542"/>
            </a:xfrm>
            <a:prstGeom prst="rect">
              <a:avLst/>
            </a:prstGeom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9504" y="2966456"/>
              <a:ext cx="710571" cy="216377"/>
            </a:xfrm>
            <a:prstGeom prst="rect">
              <a:avLst/>
            </a:prstGeom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47811" y="2966456"/>
              <a:ext cx="966958" cy="216887"/>
            </a:xfrm>
            <a:prstGeom prst="rect">
              <a:avLst/>
            </a:prstGeom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2617" y="3332886"/>
              <a:ext cx="666952" cy="243750"/>
            </a:xfrm>
            <a:prstGeom prst="rect">
              <a:avLst/>
            </a:prstGeom>
          </p:spPr>
        </p:pic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21070" y="2966456"/>
              <a:ext cx="722694" cy="239719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23851" y="3332886"/>
              <a:ext cx="696223" cy="248140"/>
            </a:xfrm>
            <a:prstGeom prst="rect">
              <a:avLst/>
            </a:prstGeom>
          </p:spPr>
        </p:pic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58290" y="4772837"/>
              <a:ext cx="684175" cy="352985"/>
            </a:xfrm>
            <a:prstGeom prst="rect">
              <a:avLst/>
            </a:prstGeom>
          </p:spPr>
        </p:pic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807138" y="3332886"/>
              <a:ext cx="884108" cy="241178"/>
            </a:xfrm>
            <a:prstGeom prst="rect">
              <a:avLst/>
            </a:prstGeom>
          </p:spPr>
        </p:pic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121071" y="3355698"/>
              <a:ext cx="722694" cy="203711"/>
            </a:xfrm>
            <a:prstGeom prst="rect">
              <a:avLst/>
            </a:prstGeom>
          </p:spPr>
        </p:pic>
      </p:grpSp>
      <p:pic>
        <p:nvPicPr>
          <p:cNvPr id="52" name="图片 51" descr="logo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870" y="4219331"/>
            <a:ext cx="1291550" cy="4612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71968" y="3086803"/>
            <a:ext cx="777772" cy="4662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37886" y="3086803"/>
            <a:ext cx="1038943" cy="4612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81462" y="3081799"/>
            <a:ext cx="745982" cy="46623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60816" y="3086803"/>
            <a:ext cx="1031286" cy="46730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26317" y="3072554"/>
            <a:ext cx="1626294" cy="4754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32258" y="5419392"/>
            <a:ext cx="858299" cy="3940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48013" y="5419393"/>
            <a:ext cx="894887" cy="39698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71459" y="5419392"/>
            <a:ext cx="938378" cy="39403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952541" y="5426957"/>
            <a:ext cx="991619" cy="394038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64771" y="5419393"/>
            <a:ext cx="1070939" cy="4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29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数据爬取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56" name="圆角矩形 155"/>
          <p:cNvSpPr/>
          <p:nvPr/>
        </p:nvSpPr>
        <p:spPr>
          <a:xfrm>
            <a:off x="3483597" y="1750740"/>
            <a:ext cx="2363845" cy="1269110"/>
          </a:xfrm>
          <a:prstGeom prst="roundRect">
            <a:avLst>
              <a:gd name="adj" fmla="val 20408"/>
            </a:avLst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429" y="2156358"/>
            <a:ext cx="1096560" cy="749981"/>
          </a:xfrm>
          <a:prstGeom prst="rect">
            <a:avLst/>
          </a:prstGeom>
        </p:spPr>
      </p:pic>
      <p:sp>
        <p:nvSpPr>
          <p:cNvPr id="158" name="菱形 157"/>
          <p:cNvSpPr/>
          <p:nvPr/>
        </p:nvSpPr>
        <p:spPr>
          <a:xfrm>
            <a:off x="3801173" y="3469578"/>
            <a:ext cx="1728694" cy="1269755"/>
          </a:xfrm>
          <a:prstGeom prst="diamond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/>
            <a:r>
              <a:rPr kumimoji="1" lang="en-US" altLang="zh-CN" kern="0" dirty="0">
                <a:ea typeface="华文楷体"/>
                <a:cs typeface="华文楷体"/>
              </a:rPr>
              <a:t>OMNI</a:t>
            </a:r>
          </a:p>
          <a:p>
            <a:pPr algn="ctr"/>
            <a:r>
              <a:rPr kumimoji="1" lang="en-US" altLang="zh-CN" kern="0" dirty="0">
                <a:ea typeface="华文楷体"/>
                <a:cs typeface="华文楷体"/>
              </a:rPr>
              <a:t>Spider</a:t>
            </a:r>
            <a:endParaRPr kumimoji="1" lang="zh-CN" altLang="en-US" kern="0" dirty="0">
              <a:ea typeface="华文楷体"/>
              <a:cs typeface="华文楷体"/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9844" y="1733447"/>
            <a:ext cx="818876" cy="373923"/>
          </a:xfrm>
          <a:prstGeom prst="rect">
            <a:avLst/>
          </a:prstGeom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4997" y="1942310"/>
            <a:ext cx="767524" cy="299620"/>
          </a:xfrm>
          <a:prstGeom prst="rect">
            <a:avLst/>
          </a:prstGeom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6393" y="2213951"/>
            <a:ext cx="843191" cy="310391"/>
          </a:xfrm>
          <a:prstGeom prst="rect">
            <a:avLst/>
          </a:prstGeom>
        </p:spPr>
      </p:pic>
      <p:sp>
        <p:nvSpPr>
          <p:cNvPr id="162" name="六角星 161"/>
          <p:cNvSpPr/>
          <p:nvPr/>
        </p:nvSpPr>
        <p:spPr>
          <a:xfrm>
            <a:off x="6989570" y="2279228"/>
            <a:ext cx="1659150" cy="1158696"/>
          </a:xfrm>
          <a:prstGeom prst="star6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华文楷体"/>
                <a:cs typeface="华文楷体"/>
              </a:rPr>
              <a:t>I</a:t>
            </a: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华文楷体"/>
                <a:cs typeface="华文楷体"/>
              </a:rPr>
              <a:t>nternet</a:t>
            </a: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华文楷体"/>
              <a:cs typeface="华文楷体"/>
            </a:endParaRPr>
          </a:p>
        </p:txBody>
      </p:sp>
      <p:sp>
        <p:nvSpPr>
          <p:cNvPr id="163" name="罐形 162"/>
          <p:cNvSpPr/>
          <p:nvPr/>
        </p:nvSpPr>
        <p:spPr>
          <a:xfrm rot="5400000">
            <a:off x="3892502" y="1917826"/>
            <a:ext cx="629864" cy="1306457"/>
          </a:xfrm>
          <a:prstGeom prst="can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164" name="圆角矩形 163"/>
          <p:cNvSpPr/>
          <p:nvPr/>
        </p:nvSpPr>
        <p:spPr>
          <a:xfrm>
            <a:off x="7009960" y="3838279"/>
            <a:ext cx="1607408" cy="55827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华文楷体"/>
                <a:ea typeface="华文楷体"/>
                <a:cs typeface="华文楷体"/>
              </a:rPr>
              <a:t>爬取模块</a:t>
            </a:r>
            <a:endParaRPr kumimoji="1" lang="zh-CN" alt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165" name="圆角矩形 164"/>
          <p:cNvSpPr/>
          <p:nvPr/>
        </p:nvSpPr>
        <p:spPr>
          <a:xfrm>
            <a:off x="1179168" y="3647449"/>
            <a:ext cx="1607408" cy="914013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华文楷体"/>
                <a:cs typeface="华文楷体"/>
              </a:rPr>
              <a:t>Pipeline</a:t>
            </a:r>
            <a:endParaRPr kumimoji="1" lang="zh-CN" altLang="en-US" sz="2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ea typeface="华文楷体"/>
              <a:cs typeface="华文楷体"/>
            </a:endParaRPr>
          </a:p>
        </p:txBody>
      </p:sp>
      <p:grpSp>
        <p:nvGrpSpPr>
          <p:cNvPr id="167" name="组 166"/>
          <p:cNvGrpSpPr/>
          <p:nvPr/>
        </p:nvGrpSpPr>
        <p:grpSpPr>
          <a:xfrm>
            <a:off x="1009815" y="4912057"/>
            <a:ext cx="2052393" cy="1138687"/>
            <a:chOff x="1090584" y="4756136"/>
            <a:chExt cx="2052393" cy="1138687"/>
          </a:xfrm>
        </p:grpSpPr>
        <p:pic>
          <p:nvPicPr>
            <p:cNvPr id="168" name="图片 16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0584" y="5309334"/>
              <a:ext cx="1148653" cy="585489"/>
            </a:xfrm>
            <a:prstGeom prst="rect">
              <a:avLst/>
            </a:prstGeom>
          </p:spPr>
        </p:pic>
        <p:pic>
          <p:nvPicPr>
            <p:cNvPr id="169" name="图片 16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23526" y="4756136"/>
              <a:ext cx="1026671" cy="675764"/>
            </a:xfrm>
            <a:prstGeom prst="rect">
              <a:avLst/>
            </a:prstGeom>
          </p:spPr>
        </p:pic>
        <p:pic>
          <p:nvPicPr>
            <p:cNvPr id="170" name="图片 1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36862" y="5295722"/>
              <a:ext cx="1006115" cy="463482"/>
            </a:xfrm>
            <a:prstGeom prst="rect">
              <a:avLst/>
            </a:prstGeom>
          </p:spPr>
        </p:pic>
      </p:grpSp>
      <p:pic>
        <p:nvPicPr>
          <p:cNvPr id="171" name="图片 1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5242" y="2112755"/>
            <a:ext cx="779508" cy="419776"/>
          </a:xfrm>
          <a:prstGeom prst="rect">
            <a:avLst/>
          </a:prstGeom>
        </p:spPr>
      </p:pic>
      <p:cxnSp>
        <p:nvCxnSpPr>
          <p:cNvPr id="172" name="直线连接符 171"/>
          <p:cNvCxnSpPr>
            <a:stCxn id="162" idx="2"/>
            <a:endCxn id="164" idx="0"/>
          </p:cNvCxnSpPr>
          <p:nvPr/>
        </p:nvCxnSpPr>
        <p:spPr>
          <a:xfrm flipH="1">
            <a:off x="7813664" y="3437924"/>
            <a:ext cx="5481" cy="400355"/>
          </a:xfrm>
          <a:prstGeom prst="line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3" name="直线连接符 172"/>
          <p:cNvCxnSpPr>
            <a:endCxn id="158" idx="0"/>
          </p:cNvCxnSpPr>
          <p:nvPr/>
        </p:nvCxnSpPr>
        <p:spPr>
          <a:xfrm>
            <a:off x="4665520" y="3044508"/>
            <a:ext cx="0" cy="425070"/>
          </a:xfrm>
          <a:prstGeom prst="line">
            <a:avLst/>
          </a:prstGeom>
          <a:noFill/>
          <a:ln w="25400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4" name="直线连接符 173"/>
          <p:cNvCxnSpPr>
            <a:stCxn id="158" idx="2"/>
            <a:endCxn id="182" idx="0"/>
          </p:cNvCxnSpPr>
          <p:nvPr/>
        </p:nvCxnSpPr>
        <p:spPr>
          <a:xfrm>
            <a:off x="4665520" y="4739333"/>
            <a:ext cx="0" cy="724895"/>
          </a:xfrm>
          <a:prstGeom prst="line">
            <a:avLst/>
          </a:prstGeom>
          <a:noFill/>
          <a:ln w="25400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75" name="右箭头 174"/>
          <p:cNvSpPr/>
          <p:nvPr/>
        </p:nvSpPr>
        <p:spPr>
          <a:xfrm>
            <a:off x="1111533" y="2524342"/>
            <a:ext cx="358926" cy="110126"/>
          </a:xfrm>
          <a:prstGeom prst="rightArrow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176" name="右箭头 175"/>
          <p:cNvSpPr/>
          <p:nvPr/>
        </p:nvSpPr>
        <p:spPr>
          <a:xfrm rot="5400000" flipV="1">
            <a:off x="1825989" y="4681951"/>
            <a:ext cx="303718" cy="156495"/>
          </a:xfrm>
          <a:prstGeom prst="rightArrow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4078500" y="1775179"/>
            <a:ext cx="13260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华文楷体"/>
                <a:ea typeface="华文楷体"/>
                <a:cs typeface="华文楷体"/>
              </a:rPr>
              <a:t>调度模块</a:t>
            </a:r>
            <a:endParaRPr kumimoji="1" lang="zh-CN" altLang="en-US" sz="2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78" name="直线连接符 177"/>
          <p:cNvCxnSpPr>
            <a:stCxn id="158" idx="3"/>
          </p:cNvCxnSpPr>
          <p:nvPr/>
        </p:nvCxnSpPr>
        <p:spPr>
          <a:xfrm>
            <a:off x="5529867" y="4104456"/>
            <a:ext cx="1459703" cy="0"/>
          </a:xfrm>
          <a:prstGeom prst="line">
            <a:avLst/>
          </a:prstGeom>
          <a:noFill/>
          <a:ln w="25400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9" name="直线连接符 178"/>
          <p:cNvCxnSpPr>
            <a:stCxn id="165" idx="3"/>
            <a:endCxn id="158" idx="1"/>
          </p:cNvCxnSpPr>
          <p:nvPr/>
        </p:nvCxnSpPr>
        <p:spPr>
          <a:xfrm>
            <a:off x="2786576" y="4104456"/>
            <a:ext cx="1014597" cy="0"/>
          </a:xfrm>
          <a:prstGeom prst="line">
            <a:avLst/>
          </a:prstGeom>
          <a:noFill/>
          <a:ln w="25400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0" name="圆角矩形 179"/>
          <p:cNvSpPr/>
          <p:nvPr/>
        </p:nvSpPr>
        <p:spPr>
          <a:xfrm>
            <a:off x="1483831" y="1873811"/>
            <a:ext cx="1516727" cy="1381042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华文楷体"/>
                <a:ea typeface="华文楷体"/>
                <a:cs typeface="华文楷体"/>
              </a:rPr>
              <a:t>配置模块</a:t>
            </a:r>
            <a:endParaRPr kumimoji="1" lang="en-US" altLang="zh-CN" sz="180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  <a:p>
            <a:pPr marL="285750" marR="0" lvl="0" indent="-28575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1" lang="zh-CN" altLang="en-US" sz="15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华文楷体"/>
                <a:ea typeface="华文楷体"/>
                <a:cs typeface="华文楷体"/>
              </a:rPr>
              <a:t>主页域名</a:t>
            </a:r>
            <a:endParaRPr kumimoji="1" lang="en-US" altLang="zh-CN" sz="15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  <a:p>
            <a:pPr marL="285750" marR="0" lvl="0" indent="-28575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1" lang="zh-CN" altLang="en-US" sz="15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华文楷体"/>
                <a:ea typeface="华文楷体"/>
                <a:cs typeface="华文楷体"/>
              </a:rPr>
              <a:t>路径配置</a:t>
            </a:r>
            <a:endParaRPr kumimoji="1" lang="en-US" altLang="zh-CN" sz="15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  <a:p>
            <a:pPr marL="285750" marR="0" lvl="0" indent="-28575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ü"/>
              <a:tabLst/>
              <a:defRPr/>
            </a:pPr>
            <a:r>
              <a:rPr kumimoji="1" lang="zh-CN" altLang="en-US" sz="15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华文楷体"/>
                <a:ea typeface="华文楷体"/>
                <a:cs typeface="华文楷体"/>
              </a:rPr>
              <a:t>字段配置</a:t>
            </a:r>
            <a:endParaRPr kumimoji="1" lang="zh-CN" altLang="en-US" sz="15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81" name="曲线连接符 180"/>
          <p:cNvCxnSpPr>
            <a:stCxn id="156" idx="2"/>
          </p:cNvCxnSpPr>
          <p:nvPr/>
        </p:nvCxnSpPr>
        <p:spPr>
          <a:xfrm rot="16200000" flipH="1">
            <a:off x="5284589" y="2400781"/>
            <a:ext cx="1093973" cy="2332110"/>
          </a:xfrm>
          <a:prstGeom prst="curvedConnector2">
            <a:avLst/>
          </a:prstGeom>
          <a:noFill/>
          <a:ln w="38100" cap="flat" cmpd="sng" algn="ctr">
            <a:solidFill>
              <a:schemeClr val="bg2">
                <a:lumMod val="50000"/>
              </a:scheme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2" name="圆角矩形 181"/>
          <p:cNvSpPr/>
          <p:nvPr/>
        </p:nvSpPr>
        <p:spPr>
          <a:xfrm>
            <a:off x="3861816" y="5464228"/>
            <a:ext cx="1607408" cy="55827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华文楷体"/>
                <a:ea typeface="华文楷体"/>
                <a:cs typeface="华文楷体"/>
              </a:rPr>
              <a:t>解析模块</a:t>
            </a:r>
            <a:endParaRPr kumimoji="1" lang="zh-CN" alt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183" name="曲线连接符 182"/>
          <p:cNvCxnSpPr>
            <a:stCxn id="164" idx="1"/>
            <a:endCxn id="182" idx="0"/>
          </p:cNvCxnSpPr>
          <p:nvPr/>
        </p:nvCxnSpPr>
        <p:spPr>
          <a:xfrm rot="10800000" flipV="1">
            <a:off x="4665520" y="4117414"/>
            <a:ext cx="2344440" cy="1346813"/>
          </a:xfrm>
          <a:prstGeom prst="curvedConnector2">
            <a:avLst/>
          </a:prstGeom>
          <a:noFill/>
          <a:ln w="38100" cap="flat" cmpd="sng" algn="ctr">
            <a:solidFill>
              <a:schemeClr val="bg2">
                <a:lumMod val="50000"/>
              </a:scheme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4" name="曲线连接符 183"/>
          <p:cNvCxnSpPr>
            <a:stCxn id="182" idx="0"/>
          </p:cNvCxnSpPr>
          <p:nvPr/>
        </p:nvCxnSpPr>
        <p:spPr>
          <a:xfrm rot="16200000" flipV="1">
            <a:off x="3057871" y="3856579"/>
            <a:ext cx="1336355" cy="1878944"/>
          </a:xfrm>
          <a:prstGeom prst="curvedConnector2">
            <a:avLst/>
          </a:prstGeom>
          <a:noFill/>
          <a:ln w="38100" cap="flat" cmpd="sng" algn="ctr">
            <a:solidFill>
              <a:schemeClr val="bg2">
                <a:lumMod val="50000"/>
              </a:scheme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5" name="文本框 184"/>
          <p:cNvSpPr txBox="1"/>
          <p:nvPr/>
        </p:nvSpPr>
        <p:spPr>
          <a:xfrm>
            <a:off x="3538508" y="2371000"/>
            <a:ext cx="122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kern="0" dirty="0">
                <a:ea typeface="华文楷体"/>
                <a:cs typeface="华文楷体"/>
              </a:rPr>
              <a:t>Links-Base</a:t>
            </a:r>
            <a:endParaRPr kumimoji="1" lang="zh-CN" altLang="en-US" kern="0" dirty="0">
              <a:ea typeface="华文楷体"/>
              <a:cs typeface="华文楷体"/>
            </a:endParaRPr>
          </a:p>
        </p:txBody>
      </p:sp>
      <p:cxnSp>
        <p:nvCxnSpPr>
          <p:cNvPr id="186" name="直线箭头连接符 185"/>
          <p:cNvCxnSpPr>
            <a:stCxn id="180" idx="3"/>
          </p:cNvCxnSpPr>
          <p:nvPr/>
        </p:nvCxnSpPr>
        <p:spPr>
          <a:xfrm>
            <a:off x="3000558" y="2564332"/>
            <a:ext cx="483039" cy="6723"/>
          </a:xfrm>
          <a:prstGeom prst="straightConnector1">
            <a:avLst/>
          </a:prstGeom>
          <a:noFill/>
          <a:ln w="38100" cap="flat" cmpd="sng" algn="ctr">
            <a:solidFill>
              <a:schemeClr val="bg2">
                <a:lumMod val="50000"/>
              </a:scheme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87" name="组 186"/>
          <p:cNvGrpSpPr/>
          <p:nvPr/>
        </p:nvGrpSpPr>
        <p:grpSpPr>
          <a:xfrm>
            <a:off x="6766393" y="4596444"/>
            <a:ext cx="1882327" cy="1260996"/>
            <a:chOff x="6333551" y="4494822"/>
            <a:chExt cx="2083705" cy="1586758"/>
          </a:xfrm>
        </p:grpSpPr>
        <p:grpSp>
          <p:nvGrpSpPr>
            <p:cNvPr id="188" name="组 187"/>
            <p:cNvGrpSpPr/>
            <p:nvPr/>
          </p:nvGrpSpPr>
          <p:grpSpPr>
            <a:xfrm>
              <a:off x="6342644" y="4494822"/>
              <a:ext cx="2074612" cy="782044"/>
              <a:chOff x="6263265" y="4494822"/>
              <a:chExt cx="2153991" cy="782044"/>
            </a:xfrm>
          </p:grpSpPr>
          <p:pic>
            <p:nvPicPr>
              <p:cNvPr id="193" name="图片 19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3265" y="4494822"/>
                <a:ext cx="728929" cy="728929"/>
              </a:xfrm>
              <a:prstGeom prst="rect">
                <a:avLst/>
              </a:prstGeom>
            </p:spPr>
          </p:pic>
          <p:pic>
            <p:nvPicPr>
              <p:cNvPr id="194" name="图片 19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9687" y="4547937"/>
                <a:ext cx="728929" cy="728929"/>
              </a:xfrm>
              <a:prstGeom prst="rect">
                <a:avLst/>
              </a:prstGeom>
            </p:spPr>
          </p:pic>
          <p:pic>
            <p:nvPicPr>
              <p:cNvPr id="195" name="图片 19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88327" y="4547937"/>
                <a:ext cx="728929" cy="728929"/>
              </a:xfrm>
              <a:prstGeom prst="rect">
                <a:avLst/>
              </a:prstGeom>
            </p:spPr>
          </p:pic>
        </p:grpSp>
        <p:grpSp>
          <p:nvGrpSpPr>
            <p:cNvPr id="189" name="组 188"/>
            <p:cNvGrpSpPr/>
            <p:nvPr/>
          </p:nvGrpSpPr>
          <p:grpSpPr>
            <a:xfrm>
              <a:off x="6333551" y="5299536"/>
              <a:ext cx="2074612" cy="782044"/>
              <a:chOff x="6263265" y="4494822"/>
              <a:chExt cx="2153991" cy="782044"/>
            </a:xfrm>
          </p:grpSpPr>
          <p:pic>
            <p:nvPicPr>
              <p:cNvPr id="190" name="图片 18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263265" y="4494822"/>
                <a:ext cx="728929" cy="728929"/>
              </a:xfrm>
              <a:prstGeom prst="rect">
                <a:avLst/>
              </a:prstGeom>
            </p:spPr>
          </p:pic>
          <p:pic>
            <p:nvPicPr>
              <p:cNvPr id="191" name="图片 190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69687" y="4547937"/>
                <a:ext cx="728929" cy="728929"/>
              </a:xfrm>
              <a:prstGeom prst="rect">
                <a:avLst/>
              </a:prstGeom>
            </p:spPr>
          </p:pic>
          <p:pic>
            <p:nvPicPr>
              <p:cNvPr id="192" name="图片 19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88327" y="4547937"/>
                <a:ext cx="728929" cy="728929"/>
              </a:xfrm>
              <a:prstGeom prst="rect">
                <a:avLst/>
              </a:prstGeom>
            </p:spPr>
          </p:pic>
        </p:grpSp>
      </p:grpSp>
      <p:pic>
        <p:nvPicPr>
          <p:cNvPr id="202" name="图片 20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997" y="2216675"/>
            <a:ext cx="768623" cy="76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4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数据爬取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01" name="矩形 200"/>
          <p:cNvSpPr/>
          <p:nvPr/>
        </p:nvSpPr>
        <p:spPr>
          <a:xfrm>
            <a:off x="377435" y="1818313"/>
            <a:ext cx="8395675" cy="3816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kumimoji="1" lang="en-US" altLang="zh-CN" dirty="0" smtClean="0">
                <a:solidFill>
                  <a:schemeClr val="accent1"/>
                </a:solidFill>
                <a:ea typeface="华文楷体"/>
                <a:cs typeface="华文楷体"/>
              </a:rPr>
              <a:t>OMNI Spider</a:t>
            </a:r>
            <a:r>
              <a:rPr kumimoji="1" lang="en-US" altLang="zh-CN" dirty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en-US" altLang="zh-CN" dirty="0" smtClean="0">
                <a:latin typeface="华文楷体"/>
                <a:ea typeface="华文楷体"/>
                <a:cs typeface="华文楷体"/>
              </a:rPr>
              <a:t> 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大规模分布式爬虫框架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管理员通过配置模块管理爬虫配置，仅通过修改任务配置即可添加新的爬取任务或更新已有爬取任务，无需重构代码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调度模块定期读取爬虫配置，调用多台服务器并行执行爬取任务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爬取模块根据所分配任务，自动爬取网页内容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解析模块基于爬取任务的路径配置和字段配置，从网页内容中解析目标信息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存储模块讲解析结果存储至数据库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>
              <a:lnSpc>
                <a:spcPct val="120000"/>
              </a:lnSpc>
            </a:pP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75" y="4671471"/>
            <a:ext cx="1096560" cy="749981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889" y="4671470"/>
            <a:ext cx="1628042" cy="749982"/>
          </a:xfrm>
          <a:prstGeom prst="rect">
            <a:avLst/>
          </a:prstGeom>
        </p:spPr>
      </p:pic>
      <p:sp>
        <p:nvSpPr>
          <p:cNvPr id="46" name="圆角矩形 45"/>
          <p:cNvSpPr/>
          <p:nvPr/>
        </p:nvSpPr>
        <p:spPr>
          <a:xfrm>
            <a:off x="680755" y="5462137"/>
            <a:ext cx="1607408" cy="558271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kern="0" dirty="0" smtClean="0">
                <a:latin typeface="华文楷体"/>
                <a:ea typeface="华文楷体"/>
                <a:cs typeface="华文楷体"/>
              </a:rPr>
              <a:t>任务调度</a:t>
            </a:r>
            <a:endParaRPr kumimoji="1" lang="zh-CN" alt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10" y="4671471"/>
            <a:ext cx="1953179" cy="749982"/>
          </a:xfrm>
          <a:prstGeom prst="rect">
            <a:avLst/>
          </a:prstGeom>
        </p:spPr>
      </p:pic>
      <p:sp>
        <p:nvSpPr>
          <p:cNvPr id="48" name="圆角矩形 47"/>
          <p:cNvSpPr/>
          <p:nvPr/>
        </p:nvSpPr>
        <p:spPr>
          <a:xfrm>
            <a:off x="3292025" y="5462137"/>
            <a:ext cx="2096464" cy="558271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华文楷体"/>
                <a:ea typeface="华文楷体"/>
                <a:cs typeface="华文楷体"/>
              </a:rPr>
              <a:t>大规模分布式计算</a:t>
            </a:r>
            <a:endParaRPr kumimoji="1" lang="zh-CN" alt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6132296" y="5466589"/>
            <a:ext cx="2096464" cy="558271"/>
          </a:xfrm>
          <a:prstGeom prst="roundRect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数据存储和管理</a:t>
            </a:r>
            <a:endParaRPr kumimoji="1" lang="zh-CN" altLang="en-US" sz="18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094957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数据清洗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grpSp>
        <p:nvGrpSpPr>
          <p:cNvPr id="60" name="组 59"/>
          <p:cNvGrpSpPr/>
          <p:nvPr/>
        </p:nvGrpSpPr>
        <p:grpSpPr>
          <a:xfrm>
            <a:off x="174874" y="2126310"/>
            <a:ext cx="1126385" cy="2849536"/>
            <a:chOff x="282887" y="2751515"/>
            <a:chExt cx="1126385" cy="2849536"/>
          </a:xfrm>
        </p:grpSpPr>
        <p:sp>
          <p:nvSpPr>
            <p:cNvPr id="61" name="矩形 60"/>
            <p:cNvSpPr/>
            <p:nvPr/>
          </p:nvSpPr>
          <p:spPr>
            <a:xfrm>
              <a:off x="282887" y="2751515"/>
              <a:ext cx="1126385" cy="2849536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endParaRPr>
            </a:p>
          </p:txBody>
        </p:sp>
        <p:sp>
          <p:nvSpPr>
            <p:cNvPr id="62" name="罐形 61"/>
            <p:cNvSpPr/>
            <p:nvPr/>
          </p:nvSpPr>
          <p:spPr>
            <a:xfrm>
              <a:off x="324657" y="2976089"/>
              <a:ext cx="1013412" cy="435277"/>
            </a:xfrm>
            <a:prstGeom prst="can">
              <a:avLst>
                <a:gd name="adj" fmla="val 29053"/>
              </a:avLst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华文楷体"/>
                  <a:ea typeface="华文楷体"/>
                  <a:cs typeface="华文楷体"/>
                </a:rPr>
                <a:t>新闻数据</a:t>
              </a:r>
            </a:p>
          </p:txBody>
        </p:sp>
        <p:sp>
          <p:nvSpPr>
            <p:cNvPr id="63" name="罐形 62"/>
            <p:cNvSpPr/>
            <p:nvPr/>
          </p:nvSpPr>
          <p:spPr>
            <a:xfrm>
              <a:off x="324657" y="3480459"/>
              <a:ext cx="1013412" cy="435277"/>
            </a:xfrm>
            <a:prstGeom prst="can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华文楷体"/>
                  <a:ea typeface="华文楷体"/>
                  <a:cs typeface="华文楷体"/>
                </a:rPr>
                <a:t>用户评论</a:t>
              </a:r>
            </a:p>
          </p:txBody>
        </p:sp>
        <p:sp>
          <p:nvSpPr>
            <p:cNvPr id="64" name="罐形 63"/>
            <p:cNvSpPr/>
            <p:nvPr/>
          </p:nvSpPr>
          <p:spPr>
            <a:xfrm>
              <a:off x="324657" y="3994248"/>
              <a:ext cx="1013412" cy="435277"/>
            </a:xfrm>
            <a:prstGeom prst="can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华文楷体"/>
                  <a:ea typeface="华文楷体"/>
                  <a:cs typeface="华文楷体"/>
                </a:rPr>
                <a:t>平台指标</a:t>
              </a:r>
            </a:p>
          </p:txBody>
        </p:sp>
        <p:sp>
          <p:nvSpPr>
            <p:cNvPr id="65" name="罐形 64"/>
            <p:cNvSpPr/>
            <p:nvPr/>
          </p:nvSpPr>
          <p:spPr>
            <a:xfrm>
              <a:off x="324657" y="4477032"/>
              <a:ext cx="1013412" cy="435277"/>
            </a:xfrm>
            <a:prstGeom prst="can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华文楷体"/>
                  <a:ea typeface="华文楷体"/>
                  <a:cs typeface="华文楷体"/>
                </a:rPr>
                <a:t>基本信息</a:t>
              </a:r>
            </a:p>
          </p:txBody>
        </p:sp>
        <p:sp>
          <p:nvSpPr>
            <p:cNvPr id="66" name="罐形 65"/>
            <p:cNvSpPr/>
            <p:nvPr/>
          </p:nvSpPr>
          <p:spPr>
            <a:xfrm>
              <a:off x="324657" y="4978272"/>
              <a:ext cx="1013412" cy="435277"/>
            </a:xfrm>
            <a:prstGeom prst="can">
              <a:avLst/>
            </a:prstGeom>
            <a:solidFill>
              <a:schemeClr val="bg2">
                <a:lumMod val="50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5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华文楷体"/>
                  <a:ea typeface="华文楷体"/>
                  <a:cs typeface="华文楷体"/>
                </a:rPr>
                <a:t>公司事记</a:t>
              </a:r>
            </a:p>
          </p:txBody>
        </p:sp>
      </p:grpSp>
      <p:sp>
        <p:nvSpPr>
          <p:cNvPr id="67" name="五边形 66"/>
          <p:cNvSpPr/>
          <p:nvPr/>
        </p:nvSpPr>
        <p:spPr>
          <a:xfrm>
            <a:off x="1872891" y="3559665"/>
            <a:ext cx="1075567" cy="1302653"/>
          </a:xfrm>
          <a:prstGeom prst="homePlate">
            <a:avLst/>
          </a:prstGeom>
          <a:solidFill>
            <a:schemeClr val="bg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</a:t>
            </a:r>
            <a:endParaRPr kumimoji="1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去重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68" name="五边形 67"/>
          <p:cNvSpPr/>
          <p:nvPr/>
        </p:nvSpPr>
        <p:spPr>
          <a:xfrm>
            <a:off x="3051539" y="3911745"/>
            <a:ext cx="964477" cy="666923"/>
          </a:xfrm>
          <a:prstGeom prst="homePlate">
            <a:avLst/>
          </a:prstGeom>
          <a:solidFill>
            <a:schemeClr val="bg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空值处理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69" name="五边形 68"/>
          <p:cNvSpPr/>
          <p:nvPr/>
        </p:nvSpPr>
        <p:spPr>
          <a:xfrm>
            <a:off x="4109017" y="3518560"/>
            <a:ext cx="1097446" cy="1343758"/>
          </a:xfrm>
          <a:prstGeom prst="homePlate">
            <a:avLst/>
          </a:prstGeom>
          <a:solidFill>
            <a:schemeClr val="bg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</a:t>
            </a:r>
            <a:endParaRPr kumimoji="1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去噪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70" name="五边形 69"/>
          <p:cNvSpPr/>
          <p:nvPr/>
        </p:nvSpPr>
        <p:spPr>
          <a:xfrm>
            <a:off x="5311284" y="3911745"/>
            <a:ext cx="964477" cy="666923"/>
          </a:xfrm>
          <a:prstGeom prst="homePlate">
            <a:avLst/>
          </a:prstGeom>
          <a:solidFill>
            <a:schemeClr val="bg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格式统一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sp>
        <p:nvSpPr>
          <p:cNvPr id="71" name="五边形 70"/>
          <p:cNvSpPr/>
          <p:nvPr/>
        </p:nvSpPr>
        <p:spPr>
          <a:xfrm>
            <a:off x="6366098" y="3552033"/>
            <a:ext cx="1118902" cy="1386826"/>
          </a:xfrm>
          <a:prstGeom prst="homePlate">
            <a:avLst/>
          </a:prstGeom>
          <a:solidFill>
            <a:schemeClr val="bg2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对齐融合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551" y="2183045"/>
            <a:ext cx="1697877" cy="1068043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526" y="2183045"/>
            <a:ext cx="1923674" cy="1068044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516" y="2183045"/>
            <a:ext cx="1462088" cy="1078390"/>
          </a:xfrm>
          <a:prstGeom prst="rect">
            <a:avLst/>
          </a:prstGeom>
        </p:spPr>
      </p:pic>
      <p:sp>
        <p:nvSpPr>
          <p:cNvPr id="75" name="罐形 74"/>
          <p:cNvSpPr/>
          <p:nvPr/>
        </p:nvSpPr>
        <p:spPr>
          <a:xfrm>
            <a:off x="7818073" y="2481349"/>
            <a:ext cx="1097775" cy="2139458"/>
          </a:xfrm>
          <a:prstGeom prst="can">
            <a:avLst/>
          </a:prstGeom>
          <a:solidFill>
            <a:schemeClr val="bg2">
              <a:lumMod val="50000"/>
            </a:schemeClr>
          </a:solidFill>
          <a:ln w="9525" cap="flat" cmpd="sng" algn="ctr">
            <a:noFill/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融合信息</a:t>
            </a:r>
            <a:endParaRPr kumimoji="1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/>
                <a:ea typeface="华文楷体"/>
                <a:cs typeface="华文楷体"/>
              </a:rPr>
              <a:t>数据库</a:t>
            </a: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145" y="5359934"/>
            <a:ext cx="1907455" cy="732425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5094" y="5359934"/>
            <a:ext cx="1396313" cy="73242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1530" y="5359934"/>
            <a:ext cx="1678394" cy="732426"/>
          </a:xfrm>
          <a:prstGeom prst="rect">
            <a:avLst/>
          </a:prstGeom>
        </p:spPr>
      </p:pic>
      <p:sp>
        <p:nvSpPr>
          <p:cNvPr id="80" name="圆角矩形 79"/>
          <p:cNvSpPr/>
          <p:nvPr/>
        </p:nvSpPr>
        <p:spPr>
          <a:xfrm>
            <a:off x="1542271" y="1995605"/>
            <a:ext cx="6078360" cy="3103532"/>
          </a:xfrm>
          <a:prstGeom prst="roundRect">
            <a:avLst/>
          </a:prstGeom>
          <a:noFill/>
          <a:ln w="9525" cap="flat" cmpd="sng" algn="ctr">
            <a:solidFill>
              <a:srgbClr val="4B5064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华文楷体"/>
              <a:ea typeface="华文楷体"/>
              <a:cs typeface="华文楷体"/>
            </a:endParaRPr>
          </a:p>
        </p:txBody>
      </p:sp>
      <p:cxnSp>
        <p:nvCxnSpPr>
          <p:cNvPr id="81" name="曲线连接符 80"/>
          <p:cNvCxnSpPr>
            <a:stCxn id="75" idx="1"/>
            <a:endCxn id="61" idx="0"/>
          </p:cNvCxnSpPr>
          <p:nvPr/>
        </p:nvCxnSpPr>
        <p:spPr>
          <a:xfrm rot="16200000" flipV="1">
            <a:off x="4374995" y="-1510617"/>
            <a:ext cx="355039" cy="7628894"/>
          </a:xfrm>
          <a:prstGeom prst="curvedConnector3">
            <a:avLst>
              <a:gd name="adj1" fmla="val 240783"/>
            </a:avLst>
          </a:prstGeom>
          <a:noFill/>
          <a:ln w="25400" cap="flat" cmpd="sng" algn="ctr">
            <a:solidFill>
              <a:schemeClr val="tx2">
                <a:lumMod val="75000"/>
              </a:schemeClr>
            </a:solidFill>
            <a:prstDash val="sysDot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2" name="直线箭头连接符 81"/>
          <p:cNvCxnSpPr>
            <a:stCxn id="61" idx="3"/>
            <a:endCxn id="80" idx="1"/>
          </p:cNvCxnSpPr>
          <p:nvPr/>
        </p:nvCxnSpPr>
        <p:spPr>
          <a:xfrm flipV="1">
            <a:off x="1301259" y="3547371"/>
            <a:ext cx="241012" cy="3707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83" name="直线箭头连接符 82"/>
          <p:cNvCxnSpPr>
            <a:stCxn id="80" idx="3"/>
            <a:endCxn id="75" idx="2"/>
          </p:cNvCxnSpPr>
          <p:nvPr/>
        </p:nvCxnSpPr>
        <p:spPr>
          <a:xfrm>
            <a:off x="7620631" y="3547371"/>
            <a:ext cx="197442" cy="3707"/>
          </a:xfrm>
          <a:prstGeom prst="straightConnector1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05217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数据清洗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7435" y="1670365"/>
            <a:ext cx="8395675" cy="2409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D16349"/>
                </a:solidFill>
                <a:latin typeface="华文楷体"/>
                <a:ea typeface="华文楷体"/>
                <a:cs typeface="华文楷体"/>
              </a:rPr>
              <a:t>数据去重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：去除重复的新闻报道、官方政策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D16349"/>
                </a:solidFill>
                <a:latin typeface="华文楷体"/>
                <a:ea typeface="华文楷体"/>
                <a:cs typeface="华文楷体"/>
              </a:rPr>
              <a:t>空值处理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：对于平台指标、基本信息中的空值添加相应的默认值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D16349"/>
                </a:solidFill>
                <a:latin typeface="华文楷体"/>
                <a:ea typeface="华文楷体"/>
                <a:cs typeface="华文楷体"/>
              </a:rPr>
              <a:t>数据去噪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：使用</a:t>
            </a:r>
            <a:r>
              <a:rPr kumimoji="1" lang="en-US" altLang="zh-CN" dirty="0" smtClean="0">
                <a:ea typeface="华文楷体"/>
                <a:cs typeface="华文楷体"/>
              </a:rPr>
              <a:t>UGC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算法去除用户评论中低质量的噪音，使用基于密度的聚类去除新闻报道中和主题无关的数据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D16349"/>
                </a:solidFill>
                <a:latin typeface="华文楷体"/>
                <a:ea typeface="华文楷体"/>
                <a:cs typeface="华文楷体"/>
              </a:rPr>
              <a:t>格式统一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：将多源异构数据（来自不同新闻门户的新闻报道、来自不同网贷社区的平台资料和历史数据）转换为统一的数据表达形式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ü"/>
            </a:pPr>
            <a:r>
              <a:rPr kumimoji="1" lang="zh-CN" altLang="en-US" dirty="0" smtClean="0">
                <a:solidFill>
                  <a:srgbClr val="D16349"/>
                </a:solidFill>
                <a:latin typeface="华文楷体"/>
                <a:ea typeface="华文楷体"/>
                <a:cs typeface="华文楷体"/>
              </a:rPr>
              <a:t>对齐融合</a:t>
            </a:r>
            <a:r>
              <a:rPr kumimoji="1" lang="zh-CN" altLang="en-US" dirty="0" smtClean="0">
                <a:latin typeface="华文楷体"/>
                <a:ea typeface="华文楷体"/>
                <a:cs typeface="华文楷体"/>
              </a:rPr>
              <a:t>：识别多源异构数据中的一致部分</a:t>
            </a:r>
            <a:endParaRPr kumimoji="1" lang="en-US" altLang="zh-CN" dirty="0" smtClean="0">
              <a:latin typeface="华文楷体"/>
              <a:ea typeface="华文楷体"/>
              <a:cs typeface="华文楷体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5337" y="4228843"/>
            <a:ext cx="813175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1600" dirty="0" smtClean="0"/>
              <a:t>UGC</a:t>
            </a:r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清洗示例</a:t>
            </a:r>
            <a:endParaRPr kumimoji="1" lang="en-US" altLang="zh-CN" sz="1600" dirty="0" smtClean="0">
              <a:latin typeface="华文楷体"/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>
                <a:latin typeface="华文楷体"/>
                <a:ea typeface="华文楷体"/>
                <a:cs typeface="华文楷体"/>
              </a:rPr>
              <a:t>人气旺，一天</a:t>
            </a:r>
            <a:r>
              <a:rPr kumimoji="1" lang="en-US" altLang="zh-CN" sz="1600" dirty="0">
                <a:latin typeface="华文楷体"/>
                <a:ea typeface="华文楷体"/>
                <a:cs typeface="华文楷体"/>
              </a:rPr>
              <a:t>24</a:t>
            </a:r>
            <a:r>
              <a:rPr kumimoji="1" lang="zh-CN" altLang="en-US" sz="1600" dirty="0">
                <a:latin typeface="华文楷体"/>
                <a:ea typeface="华文楷体"/>
                <a:cs typeface="华文楷体"/>
              </a:rPr>
              <a:t>小时发标，但不难抢，资金不站岗。保护投资人利益，体验好。社区也热闹</a:t>
            </a:r>
            <a:r>
              <a:rPr kumimoji="1" lang="zh-CN" altLang="en-US" sz="1600" dirty="0" smtClean="0">
                <a:latin typeface="华文楷体"/>
                <a:ea typeface="华文楷体"/>
                <a:cs typeface="华文楷体"/>
              </a:rPr>
              <a:t>。</a:t>
            </a:r>
            <a:r>
              <a:rPr kumimoji="1" lang="en-US" altLang="zh-CN" sz="1600" dirty="0" smtClean="0">
                <a:latin typeface="华文楷体"/>
                <a:ea typeface="华文楷体"/>
                <a:cs typeface="华文楷体"/>
              </a:rPr>
              <a:t>                                                                                                                       </a:t>
            </a:r>
            <a:r>
              <a:rPr kumimoji="1" lang="en-US" altLang="zh-CN" sz="1600" dirty="0" smtClean="0">
                <a:ea typeface="华文楷体"/>
                <a:cs typeface="华文楷体"/>
              </a:rPr>
              <a:t>0.8835</a:t>
            </a:r>
            <a:endParaRPr kumimoji="1" lang="en-US" altLang="zh-CN" sz="1600" dirty="0" smtClean="0"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CN" altLang="en-US" sz="1600" dirty="0">
                <a:ea typeface="华文楷体"/>
                <a:cs typeface="华文楷体"/>
              </a:rPr>
              <a:t>今天上线的</a:t>
            </a:r>
            <a:r>
              <a:rPr kumimoji="1" lang="en-US" altLang="zh-CN" sz="1600" dirty="0">
                <a:ea typeface="华文楷体"/>
                <a:cs typeface="华文楷体"/>
              </a:rPr>
              <a:t>1</a:t>
            </a:r>
            <a:r>
              <a:rPr kumimoji="1" lang="zh-CN" altLang="en-US" sz="1600" dirty="0">
                <a:ea typeface="华文楷体"/>
                <a:cs typeface="华文楷体"/>
              </a:rPr>
              <a:t>个月的周转贷没有抢到，请问后期还会推出短期项目吗？</a:t>
            </a:r>
            <a:r>
              <a:rPr kumimoji="1" lang="zh-CN" altLang="en-US" sz="1600" dirty="0" smtClean="0">
                <a:ea typeface="华文楷体"/>
                <a:cs typeface="华文楷体"/>
              </a:rPr>
              <a:t>大概什么时候？</a:t>
            </a:r>
            <a:r>
              <a:rPr kumimoji="1" lang="en-US" altLang="zh-CN" sz="1600" dirty="0" smtClean="0">
                <a:ea typeface="华文楷体"/>
                <a:cs typeface="华文楷体"/>
              </a:rPr>
              <a:t>                                  </a:t>
            </a:r>
          </a:p>
          <a:p>
            <a:r>
              <a:rPr kumimoji="1" lang="en-US" altLang="zh-CN" sz="1600" dirty="0" smtClean="0">
                <a:ea typeface="华文楷体"/>
                <a:cs typeface="华文楷体"/>
              </a:rPr>
              <a:t>                                                                                                                                                 </a:t>
            </a:r>
            <a:r>
              <a:rPr kumimoji="1" lang="en-US" altLang="zh-CN" sz="1600" dirty="0" smtClean="0">
                <a:ea typeface="华文楷体"/>
                <a:cs typeface="华文楷体"/>
              </a:rPr>
              <a:t> 0.3804</a:t>
            </a:r>
            <a:endParaRPr kumimoji="1" lang="en-US" altLang="zh-CN" sz="1600" dirty="0"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TW" altLang="en-US" sz="1600" dirty="0">
                <a:ea typeface="华文楷体"/>
                <a:cs typeface="华文楷体"/>
              </a:rPr>
              <a:t>䧏息太快</a:t>
            </a:r>
            <a:r>
              <a:rPr kumimoji="1" lang="zh-TW" altLang="en-US" sz="1600" dirty="0" smtClean="0">
                <a:ea typeface="华文楷体"/>
                <a:cs typeface="华文楷体"/>
              </a:rPr>
              <a:t>了</a:t>
            </a:r>
            <a:r>
              <a:rPr kumimoji="1" lang="en-US" altLang="zh-TW" sz="1600" dirty="0" smtClean="0">
                <a:ea typeface="华文楷体"/>
                <a:cs typeface="华文楷体"/>
              </a:rPr>
              <a:t>                                                                                                                   </a:t>
            </a:r>
            <a:r>
              <a:rPr kumimoji="1" lang="en-US" altLang="zh-TW" sz="1600" dirty="0" smtClean="0">
                <a:ea typeface="华文楷体"/>
                <a:cs typeface="华文楷体"/>
              </a:rPr>
              <a:t>0.1765</a:t>
            </a:r>
            <a:endParaRPr kumimoji="1" lang="en-US" altLang="zh-TW" sz="1600" dirty="0" smtClean="0">
              <a:ea typeface="华文楷体"/>
              <a:cs typeface="华文楷体"/>
            </a:endParaRPr>
          </a:p>
          <a:p>
            <a:pPr marL="285750" indent="-285750">
              <a:buFont typeface="Wingdings" charset="2"/>
              <a:buChar char="ü"/>
            </a:pPr>
            <a:r>
              <a:rPr kumimoji="1" lang="zh-TW" altLang="en-US" sz="1600" dirty="0" smtClean="0">
                <a:ea typeface="华文楷体"/>
                <a:cs typeface="华文楷体"/>
              </a:rPr>
              <a:t>感觉可长靠</a:t>
            </a:r>
            <a:r>
              <a:rPr kumimoji="1" lang="en-US" altLang="zh-TW" sz="1600" dirty="0" smtClean="0">
                <a:ea typeface="华文楷体"/>
                <a:cs typeface="华文楷体"/>
              </a:rPr>
              <a:t>                                                                                                                  </a:t>
            </a:r>
            <a:r>
              <a:rPr kumimoji="1" lang="en-US" altLang="zh-TW" sz="1600" dirty="0" smtClean="0">
                <a:ea typeface="华文楷体"/>
                <a:cs typeface="华文楷体"/>
              </a:rPr>
              <a:t> 0.1333</a:t>
            </a:r>
            <a:endParaRPr kumimoji="1" lang="zh-CN" altLang="en-US" sz="1600" dirty="0"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849418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线连接符 3"/>
          <p:cNvCxnSpPr/>
          <p:nvPr/>
        </p:nvCxnSpPr>
        <p:spPr>
          <a:xfrm flipH="1">
            <a:off x="4474703" y="2277501"/>
            <a:ext cx="225082" cy="66429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 flipH="1">
            <a:off x="6144479" y="2536290"/>
            <a:ext cx="529578" cy="73550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线连接符 32"/>
          <p:cNvCxnSpPr/>
          <p:nvPr/>
        </p:nvCxnSpPr>
        <p:spPr>
          <a:xfrm>
            <a:off x="6144479" y="3922505"/>
            <a:ext cx="806669" cy="18396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6144479" y="4575608"/>
            <a:ext cx="686376" cy="57580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线连接符 34"/>
          <p:cNvCxnSpPr/>
          <p:nvPr/>
        </p:nvCxnSpPr>
        <p:spPr>
          <a:xfrm>
            <a:off x="4448093" y="4917165"/>
            <a:ext cx="459265" cy="39084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 flipH="1">
            <a:off x="2391130" y="4917165"/>
            <a:ext cx="721211" cy="381759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 flipV="1">
            <a:off x="2240603" y="3924900"/>
            <a:ext cx="566938" cy="181572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1940131" y="2694357"/>
            <a:ext cx="855575" cy="624977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kumimoji="1" lang="zh-CN" altLang="en-US" sz="4000" dirty="0" smtClean="0">
                <a:latin typeface="Hiragino Sans GB W3"/>
                <a:ea typeface="Hiragino Sans GB W3"/>
                <a:cs typeface="Hiragino Sans GB W3"/>
              </a:rPr>
              <a:t>数据资产</a:t>
            </a:r>
            <a:endParaRPr kumimoji="1" lang="zh-CN" altLang="en-US" sz="4000" dirty="0">
              <a:solidFill>
                <a:srgbClr val="CC5439"/>
              </a:solidFill>
              <a:latin typeface="Hiragino Sans GB W3"/>
              <a:ea typeface="Hiragino Sans GB W3"/>
              <a:cs typeface="Hiragino Sans GB W3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90935" y="2870459"/>
            <a:ext cx="1073006" cy="613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媒体新闻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11590" y="2870459"/>
            <a:ext cx="1073006" cy="613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用户评论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90935" y="3617989"/>
            <a:ext cx="1073006" cy="613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平台信息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690935" y="4356387"/>
            <a:ext cx="1073006" cy="613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人员信息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11590" y="4354080"/>
            <a:ext cx="1073006" cy="613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指数评级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34950" y="2869452"/>
            <a:ext cx="1073006" cy="613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行业数据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34950" y="3615594"/>
            <a:ext cx="1073006" cy="613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区域统计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34950" y="4354080"/>
            <a:ext cx="1073006" cy="61382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 smtClean="0">
                <a:solidFill>
                  <a:srgbClr val="FFFFFF"/>
                </a:solidFill>
                <a:ea typeface="华文楷体"/>
                <a:cs typeface="华文楷体"/>
              </a:rPr>
              <a:t>类别统计</a:t>
            </a:r>
            <a:endParaRPr kumimoji="1" lang="en-US" altLang="zh-CN" sz="1600" dirty="0" smtClean="0">
              <a:solidFill>
                <a:srgbClr val="FFFFFF"/>
              </a:solidFill>
              <a:ea typeface="华文楷体"/>
              <a:cs typeface="华文楷体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91325" y="1970070"/>
            <a:ext cx="2084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来自</a:t>
            </a:r>
            <a:r>
              <a:rPr kumimoji="1" lang="en-US" altLang="zh-CN" dirty="0" smtClean="0">
                <a:ea typeface="华文楷体"/>
                <a:cs typeface="华文楷体"/>
              </a:rPr>
              <a:t>1908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个门户网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站的</a:t>
            </a:r>
            <a:r>
              <a:rPr kumimoji="1" lang="en-US" altLang="zh-CN" dirty="0" smtClean="0">
                <a:ea typeface="华文楷体"/>
                <a:cs typeface="华文楷体"/>
              </a:rPr>
              <a:t>270815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条新闻</a:t>
            </a:r>
            <a:endParaRPr kumimoji="1" lang="zh-CN" altLang="en-US" dirty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29951" y="1631170"/>
            <a:ext cx="1907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ea typeface="华文楷体"/>
                <a:cs typeface="华文楷体"/>
              </a:rPr>
              <a:t>86</a:t>
            </a:r>
            <a:r>
              <a:rPr kumimoji="1" lang="en-US" altLang="zh-CN" dirty="0">
                <a:ea typeface="华文楷体"/>
                <a:cs typeface="华文楷体"/>
              </a:rPr>
              <a:t>9</a:t>
            </a:r>
            <a:r>
              <a:rPr kumimoji="1" lang="en-US" altLang="zh-CN" dirty="0" smtClean="0">
                <a:ea typeface="华文楷体"/>
                <a:cs typeface="华文楷体"/>
              </a:rPr>
              <a:t>51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条和</a:t>
            </a:r>
            <a:r>
              <a:rPr kumimoji="1" lang="en-US" altLang="zh-CN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P2P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相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关的微博和评论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80224" y="1965881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行业</a:t>
            </a:r>
            <a:r>
              <a:rPr kumimoji="1" lang="zh-CN" altLang="en-US" dirty="0" smtClean="0">
                <a:ea typeface="华文楷体"/>
                <a:cs typeface="华文楷体"/>
              </a:rPr>
              <a:t>指数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、</a:t>
            </a:r>
            <a:r>
              <a:rPr kumimoji="1" lang="zh-CN" altLang="en-US" dirty="0" smtClean="0">
                <a:ea typeface="华文楷体"/>
                <a:cs typeface="华文楷体"/>
              </a:rPr>
              <a:t>人气度</a:t>
            </a:r>
            <a:endParaRPr kumimoji="1" lang="en-US" altLang="zh-CN" dirty="0" smtClean="0"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ea typeface="华文楷体"/>
                <a:cs typeface="华文楷体"/>
              </a:rPr>
              <a:t>平台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累计数量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ea typeface="华文楷体"/>
                <a:cs typeface="华文楷体"/>
              </a:rPr>
              <a:t>问题</a:t>
            </a:r>
            <a:r>
              <a:rPr kumimoji="1" lang="zh-CN" altLang="en-US" dirty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平台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数量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30855" y="3546324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>
                <a:ea typeface="华文楷体"/>
                <a:cs typeface="华文楷体"/>
              </a:rPr>
              <a:t>北京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、</a:t>
            </a:r>
            <a:r>
              <a:rPr kumimoji="1" lang="zh-CN" altLang="en-US" dirty="0" smtClean="0">
                <a:ea typeface="华文楷体"/>
                <a:cs typeface="华文楷体"/>
              </a:rPr>
              <a:t>上海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、</a:t>
            </a:r>
            <a:r>
              <a:rPr kumimoji="1" lang="zh-CN" altLang="en-US" dirty="0" smtClean="0">
                <a:ea typeface="华文楷体"/>
                <a:cs typeface="华文楷体"/>
              </a:rPr>
              <a:t>广州</a:t>
            </a:r>
            <a:endParaRPr kumimoji="1" lang="en-US" altLang="zh-CN" dirty="0" smtClean="0"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等不同区域各项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指标历史数据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80224" y="515141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 smtClean="0">
                <a:ea typeface="华文楷体"/>
                <a:cs typeface="华文楷体"/>
              </a:rPr>
              <a:t>民营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、</a:t>
            </a:r>
            <a:r>
              <a:rPr kumimoji="1" lang="zh-CN" altLang="en-US" dirty="0" smtClean="0">
                <a:ea typeface="华文楷体"/>
                <a:cs typeface="华文楷体"/>
              </a:rPr>
              <a:t>风投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、</a:t>
            </a:r>
            <a:r>
              <a:rPr kumimoji="1" lang="zh-CN" altLang="en-US" dirty="0" smtClean="0">
                <a:ea typeface="华文楷体"/>
                <a:cs typeface="华文楷体"/>
              </a:rPr>
              <a:t>银行</a:t>
            </a:r>
            <a:endParaRPr kumimoji="1" lang="en-US" altLang="zh-CN" dirty="0" smtClean="0"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等不同类型平台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各项指标历史数据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449055" y="5308010"/>
            <a:ext cx="1390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ea typeface="华文楷体"/>
                <a:cs typeface="华文楷体"/>
              </a:rPr>
              <a:t>2014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年至今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各平台</a:t>
            </a:r>
            <a:r>
              <a:rPr kumimoji="1" lang="zh-CN" altLang="en-US" dirty="0" smtClean="0">
                <a:ea typeface="华文楷体"/>
                <a:cs typeface="华文楷体"/>
              </a:rPr>
              <a:t>指数</a:t>
            </a:r>
            <a:endParaRPr kumimoji="1" lang="en-US" altLang="zh-CN" dirty="0" smtClean="0"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ea typeface="华文楷体"/>
                <a:cs typeface="华文楷体"/>
              </a:rPr>
              <a:t>月评级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数据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0649" y="4981464"/>
            <a:ext cx="1768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ea typeface="华文楷体"/>
                <a:cs typeface="华文楷体"/>
              </a:rPr>
              <a:t>6512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名</a:t>
            </a:r>
            <a:r>
              <a:rPr kumimoji="1" lang="en-US" altLang="zh-CN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P2P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平台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ea typeface="华文楷体"/>
                <a:cs typeface="华文楷体"/>
              </a:rPr>
              <a:t>高管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人员信息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67448" y="3456359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 smtClean="0">
                <a:ea typeface="华文楷体"/>
                <a:cs typeface="华文楷体"/>
              </a:rPr>
              <a:t>3050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家</a:t>
            </a:r>
            <a:r>
              <a:rPr kumimoji="1" lang="en-US" altLang="zh-CN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P2P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平台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的基本</a:t>
            </a:r>
            <a:r>
              <a:rPr kumimoji="1" lang="zh-CN" altLang="en-US" dirty="0" smtClean="0">
                <a:ea typeface="华文楷体"/>
                <a:cs typeface="华文楷体"/>
              </a:rPr>
              <a:t>信息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、核心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ea typeface="华文楷体"/>
                <a:cs typeface="华文楷体"/>
              </a:rPr>
              <a:t>指标</a:t>
            </a:r>
            <a:r>
              <a:rPr kumimoji="1" lang="zh-CN" altLang="zh-CN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、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历史</a:t>
            </a:r>
            <a:r>
              <a:rPr kumimoji="1" lang="zh-CN" altLang="en-US" dirty="0" smtClean="0">
                <a:ea typeface="华文楷体"/>
                <a:cs typeface="华文楷体"/>
              </a:rPr>
              <a:t>数据、</a:t>
            </a:r>
            <a:endParaRPr kumimoji="1" lang="en-US" altLang="zh-CN" dirty="0" smtClean="0">
              <a:ea typeface="华文楷体"/>
              <a:cs typeface="华文楷体"/>
            </a:endParaRPr>
          </a:p>
          <a:p>
            <a:pPr algn="ctr"/>
            <a:r>
              <a:rPr kumimoji="1" lang="zh-CN" altLang="en-US" dirty="0" smtClean="0">
                <a:ea typeface="华文楷体"/>
                <a:cs typeface="华文楷体"/>
              </a:rPr>
              <a:t>事件</a:t>
            </a:r>
            <a:r>
              <a:rPr kumimoji="1" lang="zh-CN" altLang="en-US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动态</a:t>
            </a:r>
            <a:endParaRPr kumimoji="1" lang="en-US" altLang="zh-CN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048945" y="3635913"/>
            <a:ext cx="8002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600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持续</a:t>
            </a:r>
            <a:endParaRPr kumimoji="1" lang="en-US" altLang="zh-CN" sz="1600" dirty="0" smtClean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  <a:p>
            <a:pPr algn="ctr"/>
            <a:r>
              <a:rPr kumimoji="1" lang="zh-CN" altLang="en-US" sz="1600" dirty="0" smtClean="0">
                <a:solidFill>
                  <a:schemeClr val="tx1">
                    <a:lumMod val="50000"/>
                  </a:schemeClr>
                </a:solidFill>
                <a:ea typeface="华文楷体"/>
                <a:cs typeface="华文楷体"/>
              </a:rPr>
              <a:t>更新中</a:t>
            </a:r>
            <a:endParaRPr kumimoji="1" lang="zh-CN" altLang="en-US" sz="1600" dirty="0">
              <a:solidFill>
                <a:schemeClr val="tx1">
                  <a:lumMod val="50000"/>
                </a:schemeClr>
              </a:solidFill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05217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市镇">
  <a:themeElements>
    <a:clrScheme name="市镇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市镇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市镇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市镇.thmx</Template>
  <TotalTime>6894</TotalTime>
  <Words>995</Words>
  <Application>Microsoft Macintosh PowerPoint</Application>
  <PresentationFormat>全屏显示(4:3)</PresentationFormat>
  <Paragraphs>315</Paragraphs>
  <Slides>32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市镇</vt:lpstr>
      <vt:lpstr>P2P网贷深度透视</vt:lpstr>
      <vt:lpstr>问题背景</vt:lpstr>
      <vt:lpstr>产品概要</vt:lpstr>
      <vt:lpstr>数据源</vt:lpstr>
      <vt:lpstr>数据爬取</vt:lpstr>
      <vt:lpstr>数据爬取</vt:lpstr>
      <vt:lpstr>数据清洗</vt:lpstr>
      <vt:lpstr>数据清洗</vt:lpstr>
      <vt:lpstr>数据资产</vt:lpstr>
      <vt:lpstr>数据分析</vt:lpstr>
      <vt:lpstr>数据分析 文本处理</vt:lpstr>
      <vt:lpstr>数据分析 主题模型</vt:lpstr>
      <vt:lpstr>数据分析 知识图谱</vt:lpstr>
      <vt:lpstr>数据分析 情感分析</vt:lpstr>
      <vt:lpstr>数据可视化和交互展示</vt:lpstr>
      <vt:lpstr>数据可视化 行业舆情</vt:lpstr>
      <vt:lpstr>数据可视化 行业舆情</vt:lpstr>
      <vt:lpstr>数据可视化 行业数据</vt:lpstr>
      <vt:lpstr>数据可视化 行业数据</vt:lpstr>
      <vt:lpstr>数据可视化 行业数据</vt:lpstr>
      <vt:lpstr>数据可视化 行业数据</vt:lpstr>
      <vt:lpstr>数据可视化 行业数据</vt:lpstr>
      <vt:lpstr>数据可视化 行业数据</vt:lpstr>
      <vt:lpstr>数据可视化 平台对比</vt:lpstr>
      <vt:lpstr>数据可视化 平台对比</vt:lpstr>
      <vt:lpstr>数据可视化 平台详情</vt:lpstr>
      <vt:lpstr>数据可视化 平台详情</vt:lpstr>
      <vt:lpstr>数据可视化 平台详情</vt:lpstr>
      <vt:lpstr>数据可视化 懒人选投</vt:lpstr>
      <vt:lpstr>数据可视化 懒人选投</vt:lpstr>
      <vt:lpstr>数据可视化 懒人选投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大型活动大规模人群的识别和疏散</dc:title>
  <dc:creator>宏伦 张</dc:creator>
  <cp:lastModifiedBy>宏伦 张</cp:lastModifiedBy>
  <cp:revision>334</cp:revision>
  <dcterms:created xsi:type="dcterms:W3CDTF">2015-10-23T08:33:31Z</dcterms:created>
  <dcterms:modified xsi:type="dcterms:W3CDTF">2016-04-18T09:33:01Z</dcterms:modified>
</cp:coreProperties>
</file>